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62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457"/>
    <p:restoredTop sz="94646"/>
  </p:normalViewPr>
  <p:slideViewPr>
    <p:cSldViewPr snapToGrid="0" snapToObjects="1">
      <p:cViewPr>
        <p:scale>
          <a:sx n="100" d="100"/>
          <a:sy n="100" d="100"/>
        </p:scale>
        <p:origin x="97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8E61ED9-2F1F-624F-8AF7-CA7B7E0DF345}" type="datetimeFigureOut">
              <a:rPr lang="en-US" smtClean="0"/>
              <a:t>10/19/2025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538197F-E1AF-4D46-A63C-D32AAFD0EE67}"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61ED9-2F1F-624F-8AF7-CA7B7E0DF345}" type="datetimeFigureOut">
              <a:rPr lang="en-US" smtClean="0"/>
              <a:t>10/19/2025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538197F-E1AF-4D46-A63C-D32AAFD0EE67}"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E61ED9-2F1F-624F-8AF7-CA7B7E0DF345}" type="datetimeFigureOut">
              <a:rPr lang="en-US" smtClean="0"/>
              <a:t>10/19/2025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538197F-E1AF-4D46-A63C-D32AAFD0EE67}"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E61ED9-2F1F-624F-8AF7-CA7B7E0DF345}" type="datetimeFigureOut">
              <a:rPr lang="en-US" smtClean="0"/>
              <a:t>10/19/2025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538197F-E1AF-4D46-A63C-D32AAFD0EE67}"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8E61ED9-2F1F-624F-8AF7-CA7B7E0DF345}" type="datetimeFigureOut">
              <a:rPr lang="en-US" smtClean="0"/>
              <a:t>10/19/2025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538197F-E1AF-4D46-A63C-D32AAFD0EE67}"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8E61ED9-2F1F-624F-8AF7-CA7B7E0DF345}" type="datetimeFigureOut">
              <a:rPr lang="en-US" smtClean="0"/>
              <a:t>10/19/2025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538197F-E1AF-4D46-A63C-D32AAFD0EE67}"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E61ED9-2F1F-624F-8AF7-CA7B7E0DF345}" type="datetimeFigureOut">
              <a:rPr lang="en-US" smtClean="0"/>
              <a:t>10/19/2025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538197F-E1AF-4D46-A63C-D32AAFD0EE67}"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8E61ED9-2F1F-624F-8AF7-CA7B7E0DF345}" type="datetimeFigureOut">
              <a:rPr lang="en-US" smtClean="0"/>
              <a:t>10/19/2025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538197F-E1AF-4D46-A63C-D32AAFD0EE67}"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8E61ED9-2F1F-624F-8AF7-CA7B7E0DF345}" type="datetimeFigureOut">
              <a:rPr lang="en-US" smtClean="0"/>
              <a:t>10/19/2025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538197F-E1AF-4D46-A63C-D32AAFD0EE67}"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61ED9-2F1F-624F-8AF7-CA7B7E0DF345}" type="datetimeFigureOut">
              <a:rPr lang="en-US" smtClean="0"/>
              <a:t>10/19/2025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538197F-E1AF-4D46-A63C-D32AAFD0EE67}"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61ED9-2F1F-624F-8AF7-CA7B7E0DF345}" type="datetimeFigureOut">
              <a:rPr lang="en-US" smtClean="0"/>
              <a:t>10/19/2025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538197F-E1AF-4D46-A63C-D32AAFD0EE67}"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18E61ED9-2F1F-624F-8AF7-CA7B7E0DF345}" type="datetimeFigureOut">
              <a:rPr lang="en-US" smtClean="0"/>
              <a:t>10/19/2025</a:t>
            </a:fld>
            <a:endParaRPr lang="en-US"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1538197F-E1AF-4D46-A63C-D32AAFD0EE67}" type="slidenum">
              <a:rPr lang="en-US" smtClean="0"/>
              <a:t>‹#›</a:t>
            </a:fld>
            <a:endParaRPr lang="en-US" dirty="0"/>
          </a:p>
        </p:txBody>
      </p:sp>
    </p:spTree>
    <p:extLst>
      <p:ext uri="{BB962C8B-B14F-4D97-AF65-F5344CB8AC3E}">
        <p14:creationId xmlns:p14="http://schemas.microsoft.com/office/powerpoint/2010/main" val="21657362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6884" y="673767"/>
            <a:ext cx="6184232" cy="8879307"/>
          </a:xfrm>
          <a:prstGeom prst="rect">
            <a:avLst/>
          </a:prstGeom>
          <a:noFill/>
          <a:ln w="57150">
            <a:solidFill>
              <a:schemeClr val="accent1">
                <a:lumMod val="75000"/>
              </a:schemeClr>
            </a:solidFill>
          </a:ln>
          <a:effectLst>
            <a:glow rad="25400">
              <a:schemeClr val="bg1"/>
            </a:glow>
            <a:outerShdw blurRad="50800" dist="50800" dir="5400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US" sz="1463" dirty="0"/>
          </a:p>
        </p:txBody>
      </p:sp>
      <p:sp>
        <p:nvSpPr>
          <p:cNvPr id="6" name="Rectangle 5"/>
          <p:cNvSpPr/>
          <p:nvPr/>
        </p:nvSpPr>
        <p:spPr>
          <a:xfrm>
            <a:off x="2315496" y="309716"/>
            <a:ext cx="4205619" cy="1194619"/>
          </a:xfrm>
          <a:prstGeom prst="rect">
            <a:avLst/>
          </a:prstGeom>
          <a:solidFill>
            <a:srgbClr val="FFE62C"/>
          </a:solidFill>
          <a:ln w="57150">
            <a:solidFill>
              <a:schemeClr val="accent1">
                <a:lumMod val="75000"/>
              </a:schemeClr>
            </a:solidFill>
          </a:ln>
          <a:effectLst>
            <a:glow>
              <a:schemeClr val="bg1"/>
            </a:glow>
            <a:outerShdw blurRad="50800" dist="50800" dir="5400000" sx="1000" sy="1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US" sz="1463" dirty="0"/>
          </a:p>
        </p:txBody>
      </p:sp>
      <p:cxnSp>
        <p:nvCxnSpPr>
          <p:cNvPr id="8" name="Straight Connector 7"/>
          <p:cNvCxnSpPr/>
          <p:nvPr/>
        </p:nvCxnSpPr>
        <p:spPr>
          <a:xfrm>
            <a:off x="2315497" y="1356852"/>
            <a:ext cx="0" cy="8196222"/>
          </a:xfrm>
          <a:prstGeom prst="line">
            <a:avLst/>
          </a:prstGeom>
          <a:ln w="571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427870" y="236055"/>
            <a:ext cx="4205619" cy="923330"/>
          </a:xfrm>
          <a:prstGeom prst="rect">
            <a:avLst/>
          </a:prstGeom>
          <a:noFill/>
        </p:spPr>
        <p:txBody>
          <a:bodyPr wrap="square" rtlCol="0">
            <a:spAutoFit/>
          </a:bodyPr>
          <a:lstStyle/>
          <a:p>
            <a:r>
              <a:rPr lang="en-US" sz="5400" dirty="0">
                <a:latin typeface="Freestyle Script" panose="030804020302050B0404" pitchFamily="66" charset="0"/>
                <a:ea typeface="Welcome" charset="0"/>
                <a:cs typeface="Welcome" charset="0"/>
              </a:rPr>
              <a:t>Year </a:t>
            </a:r>
            <a:r>
              <a:rPr lang="en-US" sz="5400" dirty="0" smtClean="0">
                <a:latin typeface="Freestyle Script" panose="030804020302050B0404" pitchFamily="66" charset="0"/>
                <a:ea typeface="Welcome" charset="0"/>
                <a:cs typeface="Welcome" charset="0"/>
              </a:rPr>
              <a:t>5/6 </a:t>
            </a:r>
            <a:r>
              <a:rPr lang="en-US" sz="5400" dirty="0">
                <a:latin typeface="Freestyle Script" panose="030804020302050B0404" pitchFamily="66" charset="0"/>
                <a:ea typeface="Welcome" charset="0"/>
                <a:cs typeface="Welcome" charset="0"/>
              </a:rPr>
              <a:t>Newsletter</a:t>
            </a:r>
          </a:p>
        </p:txBody>
      </p:sp>
      <p:sp>
        <p:nvSpPr>
          <p:cNvPr id="12" name="TextBox 11"/>
          <p:cNvSpPr txBox="1"/>
          <p:nvPr/>
        </p:nvSpPr>
        <p:spPr>
          <a:xfrm>
            <a:off x="4960924" y="9167237"/>
            <a:ext cx="1693820" cy="338554"/>
          </a:xfrm>
          <a:prstGeom prst="rect">
            <a:avLst/>
          </a:prstGeom>
          <a:noFill/>
        </p:spPr>
        <p:txBody>
          <a:bodyPr wrap="square" rtlCol="0">
            <a:spAutoFit/>
          </a:bodyPr>
          <a:lstStyle/>
          <a:p>
            <a:r>
              <a:rPr lang="en-US" sz="1600" b="1" u="sng" dirty="0" smtClean="0">
                <a:latin typeface="Comic Sans MS" panose="030F0702030302020204" pitchFamily="66" charset="0"/>
                <a:ea typeface="Sassoon Primary" charset="0"/>
                <a:cs typeface="Sassoon Primary" charset="0"/>
              </a:rPr>
              <a:t>Mrs</a:t>
            </a:r>
            <a:r>
              <a:rPr lang="en-US" sz="1600" b="1" u="sng" dirty="0" smtClean="0">
                <a:latin typeface="Comic Sans MS" panose="030F0702030302020204" pitchFamily="66" charset="0"/>
                <a:ea typeface="Sassoon Primary" charset="0"/>
                <a:cs typeface="Sassoon Primary" charset="0"/>
              </a:rPr>
              <a:t> Jones</a:t>
            </a:r>
            <a:endParaRPr lang="en-US" sz="1600" b="1" u="sng" dirty="0">
              <a:latin typeface="Comic Sans MS" panose="030F0702030302020204" pitchFamily="66" charset="0"/>
              <a:ea typeface="Sassoon Primary" charset="0"/>
              <a:cs typeface="Sassoon Primary"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17855" y="1027094"/>
            <a:ext cx="519118" cy="349141"/>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84368" y="1027094"/>
            <a:ext cx="484689" cy="368524"/>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03001" y="896696"/>
            <a:ext cx="377371" cy="344556"/>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16452" y="1027094"/>
            <a:ext cx="295295" cy="386435"/>
          </a:xfrm>
          <a:prstGeom prst="rect">
            <a:avLst/>
          </a:prstGeom>
        </p:spPr>
      </p:pic>
      <p:sp>
        <p:nvSpPr>
          <p:cNvPr id="9" name="TextBox 8"/>
          <p:cNvSpPr txBox="1"/>
          <p:nvPr/>
        </p:nvSpPr>
        <p:spPr>
          <a:xfrm>
            <a:off x="2395855" y="1540883"/>
            <a:ext cx="4042806" cy="5386090"/>
          </a:xfrm>
          <a:prstGeom prst="rect">
            <a:avLst/>
          </a:prstGeom>
          <a:noFill/>
        </p:spPr>
        <p:txBody>
          <a:bodyPr wrap="square" rtlCol="0">
            <a:spAutoFit/>
          </a:bodyPr>
          <a:lstStyle/>
          <a:p>
            <a:r>
              <a:rPr lang="en-US" sz="1500" b="1" u="sng" dirty="0" smtClean="0">
                <a:latin typeface="Comic Sans MS" panose="030F0702030302020204" pitchFamily="66" charset="0"/>
                <a:ea typeface="Sassoon Primary" charset="0"/>
                <a:cs typeface="Sassoon Primary" charset="0"/>
              </a:rPr>
              <a:t>Years 5/6</a:t>
            </a:r>
            <a:r>
              <a:rPr lang="en-US" sz="1050" dirty="0">
                <a:latin typeface="Comic Sans MS" panose="030F0702030302020204" pitchFamily="66" charset="0"/>
              </a:rPr>
              <a:t/>
            </a:r>
            <a:br>
              <a:rPr lang="en-US" sz="1050" dirty="0">
                <a:latin typeface="Comic Sans MS" panose="030F0702030302020204" pitchFamily="66" charset="0"/>
              </a:rPr>
            </a:br>
            <a:r>
              <a:rPr lang="en-US" sz="1050" dirty="0" smtClean="0">
                <a:latin typeface="Comic Sans MS" panose="030F0702030302020204" pitchFamily="66" charset="0"/>
              </a:rPr>
              <a:t>What a fantastic start to the year during our first half-term! We have already seen a huge improvement in your </a:t>
            </a:r>
            <a:r>
              <a:rPr lang="en-GB" sz="1050" dirty="0" smtClean="0">
                <a:latin typeface="Comic Sans MS" panose="030F0702030302020204" pitchFamily="66" charset="0"/>
              </a:rPr>
              <a:t>independence</a:t>
            </a:r>
            <a:r>
              <a:rPr lang="en-GB" sz="1050" dirty="0">
                <a:latin typeface="Comic Sans MS" panose="030F0702030302020204" pitchFamily="66" charset="0"/>
              </a:rPr>
              <a:t>, organisation and </a:t>
            </a:r>
            <a:r>
              <a:rPr lang="en-GB" sz="1050" dirty="0" smtClean="0">
                <a:latin typeface="Comic Sans MS" panose="030F0702030302020204" pitchFamily="66" charset="0"/>
              </a:rPr>
              <a:t>concentration</a:t>
            </a:r>
            <a:r>
              <a:rPr lang="en-GB" sz="1050" dirty="0" smtClean="0">
                <a:latin typeface="Comic Sans MS" panose="030F0702030302020204" pitchFamily="66" charset="0"/>
              </a:rPr>
              <a:t>. It has been great to see so many of you taking on new roles and responsibilities. This half-term we will looking out for kindness and good manners in the classroom and around school.</a:t>
            </a:r>
            <a:r>
              <a:rPr lang="en-US" sz="1050" dirty="0">
                <a:latin typeface="Comic Sans MS" panose="030F0702030302020204" pitchFamily="66" charset="0"/>
                <a:ea typeface="Sassoon Primary" charset="0"/>
                <a:cs typeface="Sassoon Primary" charset="0"/>
              </a:rPr>
              <a:t/>
            </a:r>
            <a:br>
              <a:rPr lang="en-US" sz="1050" dirty="0">
                <a:latin typeface="Comic Sans MS" panose="030F0702030302020204" pitchFamily="66" charset="0"/>
                <a:ea typeface="Sassoon Primary" charset="0"/>
                <a:cs typeface="Sassoon Primary" charset="0"/>
              </a:rPr>
            </a:br>
            <a:endParaRPr lang="en-US" sz="1050" dirty="0">
              <a:latin typeface="Comic Sans MS" panose="030F0702030302020204" pitchFamily="66" charset="0"/>
              <a:ea typeface="Sassoon Primary" charset="0"/>
              <a:cs typeface="Sassoon Primary" charset="0"/>
            </a:endParaRPr>
          </a:p>
          <a:p>
            <a:r>
              <a:rPr lang="en-US" sz="1500" b="1" u="sng" dirty="0">
                <a:latin typeface="Comic Sans MS" panose="030F0702030302020204" pitchFamily="66" charset="0"/>
                <a:ea typeface="Sassoon Primary" charset="0"/>
                <a:cs typeface="Sassoon Primary" charset="0"/>
              </a:rPr>
              <a:t>English </a:t>
            </a:r>
            <a:endParaRPr lang="en-US" sz="1500" b="1" u="sng" dirty="0" smtClean="0">
              <a:latin typeface="Comic Sans MS" panose="030F0702030302020204" pitchFamily="66" charset="0"/>
              <a:ea typeface="Sassoon Primary" charset="0"/>
              <a:cs typeface="Sassoon Primary" charset="0"/>
            </a:endParaRPr>
          </a:p>
          <a:p>
            <a:r>
              <a:rPr lang="en-US" sz="1050" dirty="0" smtClean="0">
                <a:latin typeface="Comic Sans MS" panose="030F0702030302020204" pitchFamily="66" charset="0"/>
                <a:ea typeface="Sassoon Primary" charset="0"/>
                <a:cs typeface="Sassoon Primary" charset="0"/>
              </a:rPr>
              <a:t>We are going to continue to read our wonderful class novel: When the Sky Falls. Listening to our novel is such a lovely time of the day as will continue </a:t>
            </a:r>
          </a:p>
          <a:p>
            <a:r>
              <a:rPr lang="en-US" sz="1050" dirty="0" smtClean="0">
                <a:latin typeface="Comic Sans MS" panose="030F0702030302020204" pitchFamily="66" charset="0"/>
                <a:ea typeface="Sassoon Primary" charset="0"/>
                <a:cs typeface="Sassoon Primary" charset="0"/>
              </a:rPr>
              <a:t>to enjoy this. Towards Christmas</a:t>
            </a:r>
          </a:p>
          <a:p>
            <a:r>
              <a:rPr lang="en-US" sz="1050" dirty="0" smtClean="0">
                <a:latin typeface="Comic Sans MS" panose="030F0702030302020204" pitchFamily="66" charset="0"/>
                <a:ea typeface="Sassoon Primary" charset="0"/>
                <a:cs typeface="Sassoon Primary" charset="0"/>
              </a:rPr>
              <a:t>we will introduce you to a fantastic </a:t>
            </a:r>
          </a:p>
          <a:p>
            <a:r>
              <a:rPr lang="en-US" sz="1050" dirty="0" smtClean="0">
                <a:latin typeface="Comic Sans MS" panose="030F0702030302020204" pitchFamily="66" charset="0"/>
                <a:ea typeface="Sassoon Primary" charset="0"/>
                <a:cs typeface="Sassoon Primary" charset="0"/>
              </a:rPr>
              <a:t>book by Ross Montgomery. </a:t>
            </a:r>
          </a:p>
          <a:p>
            <a:r>
              <a:rPr lang="en-US" sz="1050" dirty="0" smtClean="0">
                <a:latin typeface="Comic Sans MS" panose="030F0702030302020204" pitchFamily="66" charset="0"/>
                <a:ea typeface="Sassoon Primary" charset="0"/>
                <a:cs typeface="Sassoon Primary" charset="0"/>
              </a:rPr>
              <a:t>Remember to keep exploring new </a:t>
            </a:r>
          </a:p>
          <a:p>
            <a:r>
              <a:rPr lang="en-US" sz="1050" dirty="0" smtClean="0">
                <a:latin typeface="Comic Sans MS" panose="030F0702030302020204" pitchFamily="66" charset="0"/>
                <a:ea typeface="Sassoon Primary" charset="0"/>
                <a:cs typeface="Sassoon Primary" charset="0"/>
              </a:rPr>
              <a:t>authors and g</a:t>
            </a:r>
            <a:r>
              <a:rPr lang="en-US" sz="1050" dirty="0" smtClean="0">
                <a:latin typeface="Comic Sans MS" panose="030F0702030302020204" pitchFamily="66" charset="0"/>
                <a:ea typeface="Sassoon Primary" charset="0"/>
                <a:cs typeface="Sassoon Primary" charset="0"/>
              </a:rPr>
              <a:t>enres. We will be </a:t>
            </a:r>
            <a:r>
              <a:rPr lang="en-US" sz="1050" dirty="0" smtClean="0">
                <a:latin typeface="Comic Sans MS" panose="030F0702030302020204" pitchFamily="66" charset="0"/>
                <a:ea typeface="Sassoon Primary" charset="0"/>
                <a:cs typeface="Sassoon Primary" charset="0"/>
              </a:rPr>
              <a:t>writing</a:t>
            </a:r>
          </a:p>
          <a:p>
            <a:r>
              <a:rPr lang="en-US" sz="1050" dirty="0" smtClean="0">
                <a:latin typeface="Comic Sans MS" panose="030F0702030302020204" pitchFamily="66" charset="0"/>
                <a:ea typeface="Sassoon Primary" charset="0"/>
                <a:cs typeface="Sassoon Primary" charset="0"/>
              </a:rPr>
              <a:t>a non-c</a:t>
            </a:r>
            <a:r>
              <a:rPr lang="en-US" sz="1050" dirty="0" smtClean="0">
                <a:latin typeface="Comic Sans MS" panose="030F0702030302020204" pitchFamily="66" charset="0"/>
                <a:ea typeface="Sassoon Primary" charset="0"/>
                <a:cs typeface="Sassoon Primary" charset="0"/>
              </a:rPr>
              <a:t>hronological </a:t>
            </a:r>
            <a:r>
              <a:rPr lang="en-US" sz="1050" dirty="0" smtClean="0">
                <a:latin typeface="Comic Sans MS" panose="030F0702030302020204" pitchFamily="66" charset="0"/>
                <a:ea typeface="Sassoon Primary" charset="0"/>
                <a:cs typeface="Sassoon Primary" charset="0"/>
              </a:rPr>
              <a:t>r</a:t>
            </a:r>
            <a:r>
              <a:rPr lang="en-US" sz="1050" dirty="0" smtClean="0">
                <a:latin typeface="Comic Sans MS" panose="030F0702030302020204" pitchFamily="66" charset="0"/>
                <a:ea typeface="Sassoon Primary" charset="0"/>
                <a:cs typeface="Sassoon Primary" charset="0"/>
              </a:rPr>
              <a:t>eport, a </a:t>
            </a:r>
          </a:p>
          <a:p>
            <a:r>
              <a:rPr lang="en-US" sz="1050" dirty="0">
                <a:latin typeface="Comic Sans MS" panose="030F0702030302020204" pitchFamily="66" charset="0"/>
                <a:ea typeface="Sassoon Primary" charset="0"/>
                <a:cs typeface="Sassoon Primary" charset="0"/>
              </a:rPr>
              <a:t>b</a:t>
            </a:r>
            <a:r>
              <a:rPr lang="en-US" sz="1050" dirty="0" smtClean="0">
                <a:latin typeface="Comic Sans MS" panose="030F0702030302020204" pitchFamily="66" charset="0"/>
                <a:ea typeface="Sassoon Primary" charset="0"/>
                <a:cs typeface="Sassoon Primary" charset="0"/>
              </a:rPr>
              <a:t>iography and some poetry based on war. </a:t>
            </a:r>
          </a:p>
          <a:p>
            <a:endParaRPr lang="en-US" sz="1050" dirty="0">
              <a:latin typeface="Comic Sans MS" panose="030F0702030302020204" pitchFamily="66" charset="0"/>
              <a:ea typeface="Sassoon Primary" charset="0"/>
              <a:cs typeface="Sassoon Primary" charset="0"/>
            </a:endParaRPr>
          </a:p>
          <a:p>
            <a:r>
              <a:rPr lang="en-US" sz="1500" b="1" u="sng" dirty="0" smtClean="0">
                <a:latin typeface="Comic Sans MS" panose="030F0702030302020204" pitchFamily="66" charset="0"/>
                <a:ea typeface="Sassoon Primary" charset="0"/>
                <a:cs typeface="Sassoon Primary" charset="0"/>
              </a:rPr>
              <a:t>Geography</a:t>
            </a:r>
          </a:p>
          <a:p>
            <a:r>
              <a:rPr lang="en-US" sz="1050" dirty="0" smtClean="0">
                <a:latin typeface="Comic Sans MS" panose="030F0702030302020204" pitchFamily="66" charset="0"/>
                <a:ea typeface="Sassoon Primary" charset="0"/>
                <a:cs typeface="Sassoon Primary" charset="0"/>
              </a:rPr>
              <a:t>Our geography focus will be Britain’s National Parks. This links well to our High Borrans visit in the Spring term. We will be locating them and finding out why they are special before comparing them to urban landscapes. </a:t>
            </a:r>
          </a:p>
          <a:p>
            <a:r>
              <a:rPr lang="en-US" sz="1050" dirty="0" smtClean="0">
                <a:latin typeface="Comic Sans MS" panose="030F0702030302020204" pitchFamily="66" charset="0"/>
                <a:ea typeface="Sassoon Primary" charset="0"/>
                <a:cs typeface="Sassoon Primary" charset="0"/>
              </a:rPr>
              <a:t>We will think in depth about who </a:t>
            </a:r>
          </a:p>
          <a:p>
            <a:r>
              <a:rPr lang="en-US" sz="1050" dirty="0" smtClean="0">
                <a:latin typeface="Comic Sans MS" panose="030F0702030302020204" pitchFamily="66" charset="0"/>
                <a:ea typeface="Sassoon Primary" charset="0"/>
                <a:cs typeface="Sassoon Primary" charset="0"/>
              </a:rPr>
              <a:t>Britain’s National Parks are for. </a:t>
            </a:r>
          </a:p>
          <a:p>
            <a:r>
              <a:rPr lang="en-US" sz="1050" dirty="0">
                <a:latin typeface="Comic Sans MS" panose="030F0702030302020204" pitchFamily="66" charset="0"/>
                <a:ea typeface="Sassoon Primary" charset="0"/>
                <a:cs typeface="Sassoon Primary" charset="0"/>
              </a:rPr>
              <a:t> </a:t>
            </a:r>
            <a:r>
              <a:rPr lang="en-US" sz="1050" dirty="0" smtClean="0">
                <a:latin typeface="Comic Sans MS" panose="030F0702030302020204" pitchFamily="66" charset="0"/>
                <a:ea typeface="Sassoon Primary" charset="0"/>
                <a:cs typeface="Sassoon Primary" charset="0"/>
              </a:rPr>
              <a:t>                                                     </a:t>
            </a:r>
          </a:p>
          <a:p>
            <a:endParaRPr lang="en-US" sz="1100" b="1" u="sng" dirty="0" smtClean="0">
              <a:latin typeface="Comic Sans MS" panose="030F0702030302020204" pitchFamily="66" charset="0"/>
              <a:ea typeface="Sassoon Primary" charset="0"/>
              <a:cs typeface="Sassoon Primary" charset="0"/>
            </a:endParaRPr>
          </a:p>
          <a:p>
            <a:endParaRPr lang="en-US" sz="1500" b="1" u="sng" dirty="0">
              <a:latin typeface="Comic Sans MS" panose="030F0702030302020204" pitchFamily="66" charset="0"/>
              <a:ea typeface="Sassoon Primary" charset="0"/>
              <a:cs typeface="Sassoon Primary" charset="0"/>
            </a:endParaRPr>
          </a:p>
        </p:txBody>
      </p:sp>
      <p:sp>
        <p:nvSpPr>
          <p:cNvPr id="13" name="TextBox 12"/>
          <p:cNvSpPr txBox="1"/>
          <p:nvPr/>
        </p:nvSpPr>
        <p:spPr>
          <a:xfrm>
            <a:off x="2354408" y="6454660"/>
            <a:ext cx="4076633" cy="1131079"/>
          </a:xfrm>
          <a:prstGeom prst="rect">
            <a:avLst/>
          </a:prstGeom>
          <a:noFill/>
        </p:spPr>
        <p:txBody>
          <a:bodyPr wrap="square" rtlCol="0">
            <a:spAutoFit/>
          </a:bodyPr>
          <a:lstStyle/>
          <a:p>
            <a:r>
              <a:rPr lang="en-US" sz="1500" b="1" u="sng" dirty="0" smtClean="0">
                <a:latin typeface="Comic Sans MS" panose="030F0702030302020204" pitchFamily="66" charset="0"/>
                <a:ea typeface="Sassoon Primary" charset="0"/>
                <a:cs typeface="Sassoon Primary" charset="0"/>
              </a:rPr>
              <a:t>Science </a:t>
            </a:r>
            <a:endParaRPr lang="en-US" sz="1500" b="1" u="sng" dirty="0" smtClean="0">
              <a:latin typeface="Comic Sans MS" panose="030F0702030302020204" pitchFamily="66" charset="0"/>
              <a:ea typeface="Sassoon Primary" charset="0"/>
              <a:cs typeface="Sassoon Primary" charset="0"/>
            </a:endParaRPr>
          </a:p>
          <a:p>
            <a:r>
              <a:rPr lang="en-GB" sz="1050" dirty="0" smtClean="0">
                <a:latin typeface="Comic Sans MS" panose="030F0702030302020204" pitchFamily="66" charset="0"/>
                <a:ea typeface="Sassoon Primary" charset="0"/>
                <a:cs typeface="Sassoon Primary" charset="0"/>
              </a:rPr>
              <a:t>	</a:t>
            </a:r>
            <a:r>
              <a:rPr lang="en-GB" sz="1050" dirty="0" smtClean="0">
                <a:latin typeface="Comic Sans MS" panose="030F0702030302020204" pitchFamily="66" charset="0"/>
                <a:ea typeface="Sassoon Primary" charset="0"/>
                <a:cs typeface="Sassoon Primary" charset="0"/>
              </a:rPr>
              <a:t>This half term in science, we will be learning </a:t>
            </a:r>
          </a:p>
          <a:p>
            <a:r>
              <a:rPr lang="en-GB" sz="1050" dirty="0">
                <a:latin typeface="Comic Sans MS" panose="030F0702030302020204" pitchFamily="66" charset="0"/>
                <a:ea typeface="Sassoon Primary" charset="0"/>
                <a:cs typeface="Sassoon Primary" charset="0"/>
              </a:rPr>
              <a:t> </a:t>
            </a:r>
            <a:r>
              <a:rPr lang="en-GB" sz="1050" dirty="0" smtClean="0">
                <a:latin typeface="Comic Sans MS" panose="030F0702030302020204" pitchFamily="66" charset="0"/>
                <a:ea typeface="Sassoon Primary" charset="0"/>
                <a:cs typeface="Sassoon Primary" charset="0"/>
              </a:rPr>
              <a:t>                      about living things and their habitats. This will</a:t>
            </a:r>
          </a:p>
          <a:p>
            <a:r>
              <a:rPr lang="en-GB" sz="1050" dirty="0">
                <a:latin typeface="Comic Sans MS" panose="030F0702030302020204" pitchFamily="66" charset="0"/>
                <a:ea typeface="Sassoon Primary" charset="0"/>
                <a:cs typeface="Sassoon Primary" charset="0"/>
              </a:rPr>
              <a:t> </a:t>
            </a:r>
            <a:r>
              <a:rPr lang="en-GB" sz="1050" dirty="0" smtClean="0">
                <a:latin typeface="Comic Sans MS" panose="030F0702030302020204" pitchFamily="66" charset="0"/>
                <a:ea typeface="Sassoon Primary" charset="0"/>
                <a:cs typeface="Sassoon Primary" charset="0"/>
              </a:rPr>
              <a:t>                      include: classifying animals, plants and</a:t>
            </a:r>
          </a:p>
          <a:p>
            <a:r>
              <a:rPr lang="en-GB" sz="1050" dirty="0">
                <a:latin typeface="Comic Sans MS" panose="030F0702030302020204" pitchFamily="66" charset="0"/>
                <a:ea typeface="Sassoon Primary" charset="0"/>
                <a:cs typeface="Sassoon Primary" charset="0"/>
              </a:rPr>
              <a:t> </a:t>
            </a:r>
            <a:r>
              <a:rPr lang="en-GB" sz="1050" dirty="0" smtClean="0">
                <a:latin typeface="Comic Sans MS" panose="030F0702030302020204" pitchFamily="66" charset="0"/>
                <a:ea typeface="Sassoon Primary" charset="0"/>
                <a:cs typeface="Sassoon Primary" charset="0"/>
              </a:rPr>
              <a:t>                      microorganisms based on their characteristics,</a:t>
            </a:r>
          </a:p>
          <a:p>
            <a:r>
              <a:rPr lang="en-GB" sz="1050" dirty="0">
                <a:latin typeface="Comic Sans MS" panose="030F0702030302020204" pitchFamily="66" charset="0"/>
                <a:ea typeface="Sassoon Primary" charset="0"/>
                <a:cs typeface="Sassoon Primary" charset="0"/>
              </a:rPr>
              <a:t> </a:t>
            </a:r>
            <a:r>
              <a:rPr lang="en-GB" sz="1050" dirty="0" smtClean="0">
                <a:latin typeface="Comic Sans MS" panose="030F0702030302020204" pitchFamily="66" charset="0"/>
                <a:ea typeface="Sassoon Primary" charset="0"/>
                <a:cs typeface="Sassoon Primary" charset="0"/>
              </a:rPr>
              <a:t>                      similarities and differences. </a:t>
            </a:r>
            <a:endParaRPr lang="en-US" sz="1050" dirty="0">
              <a:latin typeface="Comic Sans MS" panose="030F0702030302020204" pitchFamily="66" charset="0"/>
              <a:ea typeface="Sassoon Primary" charset="0"/>
              <a:cs typeface="Sassoon Primary" charset="0"/>
            </a:endParaRPr>
          </a:p>
        </p:txBody>
      </p:sp>
      <p:sp>
        <p:nvSpPr>
          <p:cNvPr id="14" name="TextBox 13"/>
          <p:cNvSpPr txBox="1"/>
          <p:nvPr/>
        </p:nvSpPr>
        <p:spPr>
          <a:xfrm>
            <a:off x="4667877" y="1105244"/>
            <a:ext cx="1718174" cy="338554"/>
          </a:xfrm>
          <a:prstGeom prst="rect">
            <a:avLst/>
          </a:prstGeom>
          <a:noFill/>
        </p:spPr>
        <p:txBody>
          <a:bodyPr wrap="square" rtlCol="0">
            <a:spAutoFit/>
          </a:bodyPr>
          <a:lstStyle/>
          <a:p>
            <a:r>
              <a:rPr lang="en-US" sz="1600" b="1" dirty="0">
                <a:latin typeface="Comic Sans MS" panose="030F0702030302020204" pitchFamily="66" charset="0"/>
                <a:ea typeface="Sassoon Primary" charset="0"/>
                <a:cs typeface="Sassoon Primary" charset="0"/>
              </a:rPr>
              <a:t>Autumn Term </a:t>
            </a:r>
            <a:r>
              <a:rPr lang="en-US" sz="1600" b="1" dirty="0" smtClean="0">
                <a:latin typeface="Comic Sans MS" panose="030F0702030302020204" pitchFamily="66" charset="0"/>
                <a:ea typeface="Sassoon Primary" charset="0"/>
                <a:cs typeface="Sassoon Primary" charset="0"/>
              </a:rPr>
              <a:t>2</a:t>
            </a:r>
            <a:endParaRPr lang="en-US" sz="1600" b="1" dirty="0">
              <a:latin typeface="Comic Sans MS" panose="030F0702030302020204" pitchFamily="66" charset="0"/>
              <a:ea typeface="Sassoon Primary" charset="0"/>
              <a:cs typeface="Sassoon Primary" charset="0"/>
            </a:endParaRPr>
          </a:p>
        </p:txBody>
      </p:sp>
      <p:sp>
        <p:nvSpPr>
          <p:cNvPr id="23" name="TextBox 22"/>
          <p:cNvSpPr txBox="1"/>
          <p:nvPr/>
        </p:nvSpPr>
        <p:spPr>
          <a:xfrm>
            <a:off x="385250" y="760150"/>
            <a:ext cx="1704524" cy="323165"/>
          </a:xfrm>
          <a:prstGeom prst="rect">
            <a:avLst/>
          </a:prstGeom>
          <a:noFill/>
        </p:spPr>
        <p:txBody>
          <a:bodyPr wrap="square" rtlCol="0">
            <a:spAutoFit/>
          </a:bodyPr>
          <a:lstStyle/>
          <a:p>
            <a:r>
              <a:rPr lang="en-US" sz="1500" b="1" u="sng" dirty="0">
                <a:latin typeface="Comic Sans MS" panose="030F0702030302020204" pitchFamily="66" charset="0"/>
                <a:ea typeface="Sassoon Primary" charset="0"/>
                <a:cs typeface="Sassoon Primary" charset="0"/>
              </a:rPr>
              <a:t>Targets</a:t>
            </a:r>
          </a:p>
        </p:txBody>
      </p:sp>
      <p:sp>
        <p:nvSpPr>
          <p:cNvPr id="24" name="TextBox 23"/>
          <p:cNvSpPr txBox="1"/>
          <p:nvPr/>
        </p:nvSpPr>
        <p:spPr>
          <a:xfrm>
            <a:off x="578097" y="1027094"/>
            <a:ext cx="1736423" cy="3808735"/>
          </a:xfrm>
          <a:prstGeom prst="rect">
            <a:avLst/>
          </a:prstGeom>
          <a:noFill/>
        </p:spPr>
        <p:txBody>
          <a:bodyPr wrap="square" rtlCol="0">
            <a:spAutoFit/>
          </a:bodyPr>
          <a:lstStyle/>
          <a:p>
            <a:r>
              <a:rPr lang="en-US" sz="1050" b="1" dirty="0">
                <a:solidFill>
                  <a:srgbClr val="0070C0"/>
                </a:solidFill>
                <a:latin typeface="Comic Sans MS" panose="030F0702030302020204" pitchFamily="66" charset="0"/>
                <a:ea typeface="Sassoon Primary" charset="0"/>
                <a:cs typeface="Sassoon Primary" charset="0"/>
              </a:rPr>
              <a:t>Reading </a:t>
            </a:r>
            <a:r>
              <a:rPr lang="en-US" sz="1050" dirty="0">
                <a:latin typeface="Comic Sans MS" panose="030F0702030302020204" pitchFamily="66" charset="0"/>
                <a:ea typeface="Sassoon Primary" charset="0"/>
                <a:cs typeface="Sassoon Primary" charset="0"/>
              </a:rPr>
              <a:t>– </a:t>
            </a:r>
            <a:r>
              <a:rPr lang="en-GB" sz="1050" dirty="0">
                <a:latin typeface="Comic Sans MS" panose="030F0702030302020204" pitchFamily="66" charset="0"/>
              </a:rPr>
              <a:t>To </a:t>
            </a:r>
            <a:r>
              <a:rPr lang="en-GB" sz="1050" dirty="0" smtClean="0">
                <a:latin typeface="Comic Sans MS" panose="030F0702030302020204" pitchFamily="66" charset="0"/>
              </a:rPr>
              <a:t>summarise </a:t>
            </a:r>
          </a:p>
          <a:p>
            <a:r>
              <a:rPr lang="en-GB" sz="1050" dirty="0">
                <a:latin typeface="Comic Sans MS" panose="030F0702030302020204" pitchFamily="66" charset="0"/>
              </a:rPr>
              <a:t>m</a:t>
            </a:r>
            <a:r>
              <a:rPr lang="en-GB" sz="1050" dirty="0" smtClean="0">
                <a:latin typeface="Comic Sans MS" panose="030F0702030302020204" pitchFamily="66" charset="0"/>
              </a:rPr>
              <a:t>ain ideas, identifying key details and using quotations in verbal and written responses. </a:t>
            </a:r>
            <a:endParaRPr lang="en-GB" sz="1050" dirty="0">
              <a:latin typeface="Comic Sans MS" panose="030F0702030302020204" pitchFamily="66" charset="0"/>
            </a:endParaRPr>
          </a:p>
          <a:p>
            <a:endParaRPr lang="en-US" sz="1050" dirty="0">
              <a:latin typeface="Comic Sans MS" panose="030F0702030302020204" pitchFamily="66" charset="0"/>
              <a:ea typeface="Sassoon Primary" charset="0"/>
              <a:cs typeface="Sassoon Primary" charset="0"/>
            </a:endParaRPr>
          </a:p>
          <a:p>
            <a:r>
              <a:rPr lang="en-US" sz="1050" b="1" dirty="0" smtClean="0">
                <a:solidFill>
                  <a:srgbClr val="0070C0"/>
                </a:solidFill>
                <a:latin typeface="Comic Sans MS" panose="030F0702030302020204" pitchFamily="66" charset="0"/>
                <a:ea typeface="Sassoon Primary" charset="0"/>
                <a:cs typeface="Sassoon Primary" charset="0"/>
              </a:rPr>
              <a:t>Writing </a:t>
            </a:r>
            <a:r>
              <a:rPr lang="en-US" sz="1050" dirty="0">
                <a:latin typeface="Comic Sans MS" panose="030F0702030302020204" pitchFamily="66" charset="0"/>
                <a:ea typeface="Sassoon Primary" charset="0"/>
                <a:cs typeface="Sassoon Primary" charset="0"/>
              </a:rPr>
              <a:t>– To </a:t>
            </a:r>
            <a:r>
              <a:rPr lang="en-GB" sz="1050" dirty="0">
                <a:latin typeface="Comic Sans MS" panose="030F0702030302020204" pitchFamily="66" charset="0"/>
              </a:rPr>
              <a:t>use grammatical structures and features and choose vocabulary appropriate to the audience, purpose to make meaning clear and create effect.</a:t>
            </a:r>
          </a:p>
          <a:p>
            <a:endParaRPr lang="en-GB" sz="1050" dirty="0">
              <a:latin typeface="Comic Sans MS" panose="030F0702030302020204" pitchFamily="66" charset="0"/>
              <a:ea typeface="Sassoon Primary" charset="0"/>
              <a:cs typeface="Sassoon Primary" charset="0"/>
            </a:endParaRPr>
          </a:p>
          <a:p>
            <a:r>
              <a:rPr lang="en-GB" sz="1050" b="1" dirty="0" smtClean="0">
                <a:solidFill>
                  <a:srgbClr val="0070C0"/>
                </a:solidFill>
                <a:latin typeface="Comic Sans MS" panose="030F0702030302020204" pitchFamily="66" charset="0"/>
                <a:ea typeface="Sassoon Primary" charset="0"/>
                <a:cs typeface="Sassoon Primary" charset="0"/>
              </a:rPr>
              <a:t>Maths </a:t>
            </a:r>
            <a:r>
              <a:rPr lang="en-GB" sz="1050" dirty="0">
                <a:latin typeface="Comic Sans MS" panose="030F0702030302020204" pitchFamily="66" charset="0"/>
                <a:ea typeface="Sassoon Primary" charset="0"/>
                <a:cs typeface="Sassoon Primary" charset="0"/>
              </a:rPr>
              <a:t>-</a:t>
            </a:r>
            <a:r>
              <a:rPr lang="en-GB" sz="1050" b="1" dirty="0">
                <a:latin typeface="Comic Sans MS" panose="030F0702030302020204" pitchFamily="66" charset="0"/>
                <a:ea typeface="Sassoon Primary" charset="0"/>
                <a:cs typeface="Sassoon Primary" charset="0"/>
              </a:rPr>
              <a:t> </a:t>
            </a:r>
            <a:r>
              <a:rPr lang="en-GB" sz="1050" dirty="0">
                <a:latin typeface="Comic Sans MS" panose="030F0702030302020204" pitchFamily="66" charset="0"/>
                <a:ea typeface="Sassoon Primary" charset="0"/>
                <a:cs typeface="Sassoon Primary" charset="0"/>
              </a:rPr>
              <a:t>to </a:t>
            </a:r>
            <a:r>
              <a:rPr lang="en-US" sz="1050" dirty="0">
                <a:latin typeface="Comic Sans MS" panose="030F0702030302020204" pitchFamily="66" charset="0"/>
                <a:ea typeface="Sassoon Primary" charset="0"/>
                <a:cs typeface="Sassoon Primary" charset="0"/>
              </a:rPr>
              <a:t>develop </a:t>
            </a:r>
            <a:r>
              <a:rPr lang="en-US" sz="1050" dirty="0" smtClean="0">
                <a:latin typeface="Comic Sans MS" panose="030F0702030302020204" pitchFamily="66" charset="0"/>
                <a:ea typeface="Sassoon Primary" charset="0"/>
                <a:cs typeface="Sassoon Primary" charset="0"/>
              </a:rPr>
              <a:t>strategies to increase efficiency when  calculating mentally</a:t>
            </a:r>
            <a:r>
              <a:rPr lang="en-US" sz="1050" dirty="0" smtClean="0">
                <a:latin typeface="Comic Sans MS" panose="030F0702030302020204" pitchFamily="66" charset="0"/>
                <a:ea typeface="Sassoon Primary" charset="0"/>
                <a:cs typeface="Sassoon Primary" charset="0"/>
              </a:rPr>
              <a:t> and develop resilience when using multiplication and division to problem solve.</a:t>
            </a:r>
          </a:p>
          <a:p>
            <a:endParaRPr lang="en-US" sz="1050" dirty="0">
              <a:solidFill>
                <a:srgbClr val="0070C0"/>
              </a:solidFill>
              <a:latin typeface="Comic Sans MS" panose="030F0702030302020204" pitchFamily="66" charset="0"/>
              <a:ea typeface="Sassoon Primary" charset="0"/>
              <a:cs typeface="Sassoon Primary" charset="0"/>
            </a:endParaRPr>
          </a:p>
        </p:txBody>
      </p:sp>
      <p:pic>
        <p:nvPicPr>
          <p:cNvPr id="25" name="Picture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007" y="1080956"/>
            <a:ext cx="223449" cy="150284"/>
          </a:xfrm>
          <a:prstGeom prst="rect">
            <a:avLst/>
          </a:prstGeom>
        </p:spPr>
      </p:pic>
      <p:pic>
        <p:nvPicPr>
          <p:cNvPr id="26" name="Picture 2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800" y="2402853"/>
            <a:ext cx="210580" cy="160111"/>
          </a:xfrm>
          <a:prstGeom prst="rect">
            <a:avLst/>
          </a:prstGeom>
        </p:spPr>
      </p:pic>
      <p:pic>
        <p:nvPicPr>
          <p:cNvPr id="27" name="Picture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679" y="2367452"/>
            <a:ext cx="155937" cy="142377"/>
          </a:xfrm>
          <a:prstGeom prst="rect">
            <a:avLst/>
          </a:prstGeom>
        </p:spPr>
      </p:pic>
      <p:pic>
        <p:nvPicPr>
          <p:cNvPr id="28" name="Picture 2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5748" y="4010502"/>
            <a:ext cx="168683" cy="220746"/>
          </a:xfrm>
          <a:prstGeom prst="rect">
            <a:avLst/>
          </a:prstGeom>
        </p:spPr>
      </p:pic>
      <p:sp>
        <p:nvSpPr>
          <p:cNvPr id="29" name="TextBox 28"/>
          <p:cNvSpPr txBox="1"/>
          <p:nvPr/>
        </p:nvSpPr>
        <p:spPr>
          <a:xfrm>
            <a:off x="2310195" y="7710205"/>
            <a:ext cx="3960351" cy="323165"/>
          </a:xfrm>
          <a:prstGeom prst="rect">
            <a:avLst/>
          </a:prstGeom>
          <a:noFill/>
        </p:spPr>
        <p:txBody>
          <a:bodyPr wrap="square" rtlCol="0">
            <a:spAutoFit/>
          </a:bodyPr>
          <a:lstStyle/>
          <a:p>
            <a:r>
              <a:rPr lang="en-US" sz="1500" b="1" u="sng" dirty="0">
                <a:latin typeface="Comic Sans MS" panose="030F0702030302020204" pitchFamily="66" charset="0"/>
                <a:ea typeface="Sassoon Primary" charset="0"/>
                <a:cs typeface="Sassoon Primary" charset="0"/>
              </a:rPr>
              <a:t>Other information</a:t>
            </a:r>
          </a:p>
        </p:txBody>
      </p:sp>
      <p:sp>
        <p:nvSpPr>
          <p:cNvPr id="30" name="Rectangle 29"/>
          <p:cNvSpPr/>
          <p:nvPr/>
        </p:nvSpPr>
        <p:spPr>
          <a:xfrm>
            <a:off x="2327086" y="8069971"/>
            <a:ext cx="4070347" cy="1115690"/>
          </a:xfrm>
          <a:prstGeom prst="rect">
            <a:avLst/>
          </a:prstGeom>
        </p:spPr>
        <p:txBody>
          <a:bodyPr wrap="square">
            <a:spAutoFit/>
          </a:bodyPr>
          <a:lstStyle/>
          <a:p>
            <a:r>
              <a:rPr lang="en-US" sz="1050" dirty="0">
                <a:latin typeface="Comic Sans MS" panose="030F0702030302020204" pitchFamily="66" charset="0"/>
                <a:ea typeface="Sassoon Primary" charset="0"/>
                <a:cs typeface="Sassoon Primary" charset="0"/>
              </a:rPr>
              <a:t>Please remember that there is lots of important information on our website: </a:t>
            </a:r>
          </a:p>
          <a:p>
            <a:r>
              <a:rPr lang="en-US" sz="1200" u="sng" dirty="0">
                <a:solidFill>
                  <a:srgbClr val="00B0F0"/>
                </a:solidFill>
                <a:latin typeface="Comic Sans MS" panose="030F0702030302020204" pitchFamily="66" charset="0"/>
                <a:ea typeface="Sassoon Primary" charset="0"/>
                <a:cs typeface="Sassoon Primary" charset="0"/>
              </a:rPr>
              <a:t>burradoncommunityprimaryschool.co.uk</a:t>
            </a:r>
            <a:r>
              <a:rPr lang="en-US" sz="1400" u="sng" dirty="0">
                <a:solidFill>
                  <a:srgbClr val="00B0F0"/>
                </a:solidFill>
                <a:latin typeface="Comic Sans MS" panose="030F0702030302020204" pitchFamily="66" charset="0"/>
                <a:ea typeface="Sassoon Primary" charset="0"/>
                <a:cs typeface="Sassoon Primary" charset="0"/>
              </a:rPr>
              <a:t> </a:t>
            </a:r>
            <a:endParaRPr lang="en-US" sz="1000" dirty="0">
              <a:latin typeface="Comic Sans MS" panose="030F0702030302020204" pitchFamily="66" charset="0"/>
              <a:ea typeface="Sassoon Primary" charset="0"/>
              <a:cs typeface="Sassoon Primary" charset="0"/>
            </a:endParaRPr>
          </a:p>
          <a:p>
            <a:r>
              <a:rPr lang="en-US" sz="1050" dirty="0">
                <a:latin typeface="Comic Sans MS" panose="030F0702030302020204" pitchFamily="66" charset="0"/>
                <a:ea typeface="Sassoon Primary" charset="0"/>
                <a:cs typeface="Sassoon Primary" charset="0"/>
              </a:rPr>
              <a:t/>
            </a:r>
            <a:br>
              <a:rPr lang="en-US" sz="1050" dirty="0">
                <a:latin typeface="Comic Sans MS" panose="030F0702030302020204" pitchFamily="66" charset="0"/>
                <a:ea typeface="Sassoon Primary" charset="0"/>
                <a:cs typeface="Sassoon Primary" charset="0"/>
              </a:rPr>
            </a:br>
            <a:r>
              <a:rPr lang="en-US" sz="1050" dirty="0">
                <a:latin typeface="Comic Sans MS" panose="030F0702030302020204" pitchFamily="66" charset="0"/>
                <a:ea typeface="Sassoon Primary" charset="0"/>
                <a:cs typeface="Sassoon Primary" charset="0"/>
              </a:rPr>
              <a:t>Parents/</a:t>
            </a:r>
            <a:r>
              <a:rPr lang="en-US" sz="1050" dirty="0">
                <a:latin typeface="Comic Sans MS" panose="030F0702030302020204" pitchFamily="66" charset="0"/>
                <a:ea typeface="Sassoon Primary" charset="0"/>
                <a:cs typeface="Sassoon Primary" charset="0"/>
              </a:rPr>
              <a:t>carers</a:t>
            </a:r>
            <a:r>
              <a:rPr lang="en-US" sz="1050" dirty="0">
                <a:latin typeface="Comic Sans MS" panose="030F0702030302020204" pitchFamily="66" charset="0"/>
                <a:ea typeface="Sassoon Primary" charset="0"/>
                <a:cs typeface="Sassoon Primary" charset="0"/>
              </a:rPr>
              <a:t>, if you have any queries please email school or ring to arrange a call back. Thank you. </a:t>
            </a:r>
          </a:p>
        </p:txBody>
      </p:sp>
      <p:sp>
        <p:nvSpPr>
          <p:cNvPr id="10" name="TextBox 9">
            <a:extLst>
              <a:ext uri="{FF2B5EF4-FFF2-40B4-BE49-F238E27FC236}">
                <a16:creationId xmlns:a16="http://schemas.microsoft.com/office/drawing/2014/main" id="{33091462-7C32-4D3D-A042-2CF7923B91FF}"/>
              </a:ext>
            </a:extLst>
          </p:cNvPr>
          <p:cNvSpPr txBox="1"/>
          <p:nvPr/>
        </p:nvSpPr>
        <p:spPr>
          <a:xfrm>
            <a:off x="332152" y="4966087"/>
            <a:ext cx="2549256" cy="4616648"/>
          </a:xfrm>
          <a:prstGeom prst="rect">
            <a:avLst/>
          </a:prstGeom>
          <a:noFill/>
        </p:spPr>
        <p:txBody>
          <a:bodyPr wrap="square" rtlCol="0">
            <a:spAutoFit/>
          </a:bodyPr>
          <a:lstStyle/>
          <a:p>
            <a:r>
              <a:rPr lang="en-US" sz="1500" b="1" u="sng" dirty="0">
                <a:latin typeface="Comic Sans MS" panose="030F0702030302020204" pitchFamily="66" charset="0"/>
                <a:ea typeface="Sassoon Primary" charset="0"/>
                <a:cs typeface="Sassoon Primary" charset="0"/>
              </a:rPr>
              <a:t>Home learning</a:t>
            </a:r>
            <a:endParaRPr lang="en-GB" sz="1100" dirty="0">
              <a:latin typeface="Comic Sans MS" panose="030F0702030302020204" pitchFamily="66" charset="0"/>
              <a:ea typeface="Sassoon Primary" charset="0"/>
              <a:cs typeface="Sassoon Primary" charset="0"/>
            </a:endParaRPr>
          </a:p>
          <a:p>
            <a:r>
              <a:rPr lang="en-GB" sz="900" b="1" dirty="0">
                <a:solidFill>
                  <a:srgbClr val="0070C0"/>
                </a:solidFill>
                <a:latin typeface="Comic Sans MS" panose="030F0702030302020204" pitchFamily="66" charset="0"/>
                <a:ea typeface="Sassoon Primary" charset="0"/>
                <a:cs typeface="Sassoon Primary" charset="0"/>
              </a:rPr>
              <a:t>- Spellings</a:t>
            </a:r>
            <a:r>
              <a:rPr lang="en-GB" sz="900" b="1" dirty="0">
                <a:latin typeface="Comic Sans MS" panose="030F0702030302020204" pitchFamily="66" charset="0"/>
                <a:ea typeface="Sassoon Primary" charset="0"/>
                <a:cs typeface="Sassoon Primary" charset="0"/>
              </a:rPr>
              <a:t> </a:t>
            </a:r>
            <a:r>
              <a:rPr lang="en-GB" sz="900" dirty="0">
                <a:latin typeface="Comic Sans MS" panose="030F0702030302020204" pitchFamily="66" charset="0"/>
              </a:rPr>
              <a:t>will be given out every </a:t>
            </a:r>
            <a:br>
              <a:rPr lang="en-GB" sz="900" dirty="0">
                <a:latin typeface="Comic Sans MS" panose="030F0702030302020204" pitchFamily="66" charset="0"/>
              </a:rPr>
            </a:br>
            <a:r>
              <a:rPr lang="en-GB" sz="900" dirty="0">
                <a:latin typeface="Comic Sans MS" panose="030F0702030302020204" pitchFamily="66" charset="0"/>
              </a:rPr>
              <a:t>Friday, for a test the following </a:t>
            </a:r>
            <a:br>
              <a:rPr lang="en-GB" sz="900" dirty="0">
                <a:latin typeface="Comic Sans MS" panose="030F0702030302020204" pitchFamily="66" charset="0"/>
              </a:rPr>
            </a:br>
            <a:r>
              <a:rPr lang="en-GB" sz="900" dirty="0">
                <a:latin typeface="Comic Sans MS" panose="030F0702030302020204" pitchFamily="66" charset="0"/>
              </a:rPr>
              <a:t>Friday</a:t>
            </a:r>
            <a:r>
              <a:rPr lang="en-GB" sz="900" dirty="0" smtClean="0">
                <a:latin typeface="Comic Sans MS" panose="030F0702030302020204" pitchFamily="66" charset="0"/>
              </a:rPr>
              <a:t>. </a:t>
            </a:r>
            <a:endParaRPr lang="en-GB" sz="900" dirty="0">
              <a:latin typeface="Comic Sans MS" panose="030F0702030302020204" pitchFamily="66" charset="0"/>
              <a:ea typeface="Sassoon Primary" charset="0"/>
              <a:cs typeface="Sassoon Primary" charset="0"/>
            </a:endParaRPr>
          </a:p>
          <a:p>
            <a:endParaRPr lang="en-GB" sz="900" dirty="0">
              <a:latin typeface="Comic Sans MS" panose="030F0702030302020204" pitchFamily="66" charset="0"/>
              <a:ea typeface="Sassoon Primary" charset="0"/>
              <a:cs typeface="Sassoon Primary" charset="0"/>
            </a:endParaRPr>
          </a:p>
          <a:p>
            <a:r>
              <a:rPr lang="en-GB" sz="900" dirty="0" smtClean="0">
                <a:latin typeface="Comic Sans MS" panose="030F0702030302020204" pitchFamily="66" charset="0"/>
              </a:rPr>
              <a:t>In </a:t>
            </a:r>
            <a:r>
              <a:rPr lang="en-GB" sz="900" dirty="0">
                <a:latin typeface="Comic Sans MS" panose="030F0702030302020204" pitchFamily="66" charset="0"/>
              </a:rPr>
              <a:t>addition to spellings and </a:t>
            </a:r>
            <a:br>
              <a:rPr lang="en-GB" sz="900" dirty="0">
                <a:latin typeface="Comic Sans MS" panose="030F0702030302020204" pitchFamily="66" charset="0"/>
              </a:rPr>
            </a:br>
            <a:r>
              <a:rPr lang="en-GB" sz="900" dirty="0">
                <a:latin typeface="Comic Sans MS" panose="030F0702030302020204" pitchFamily="66" charset="0"/>
              </a:rPr>
              <a:t>reading, a </a:t>
            </a:r>
            <a:r>
              <a:rPr lang="en-GB" sz="900" b="1" dirty="0" smtClean="0">
                <a:solidFill>
                  <a:srgbClr val="0070C0"/>
                </a:solidFill>
                <a:latin typeface="Comic Sans MS" panose="030F0702030302020204" pitchFamily="66" charset="0"/>
              </a:rPr>
              <a:t>Maths and English</a:t>
            </a:r>
          </a:p>
          <a:p>
            <a:r>
              <a:rPr lang="en-GB" sz="900" dirty="0" smtClean="0">
                <a:latin typeface="Comic Sans MS" panose="030F0702030302020204" pitchFamily="66" charset="0"/>
              </a:rPr>
              <a:t>activity will be set on Learning</a:t>
            </a:r>
          </a:p>
          <a:p>
            <a:r>
              <a:rPr lang="en-GB" sz="900" dirty="0" smtClean="0">
                <a:latin typeface="Comic Sans MS" panose="030F0702030302020204" pitchFamily="66" charset="0"/>
              </a:rPr>
              <a:t>Questions (Y6) and set on paper </a:t>
            </a:r>
          </a:p>
          <a:p>
            <a:r>
              <a:rPr lang="en-GB" sz="900" dirty="0" smtClean="0">
                <a:latin typeface="Comic Sans MS" panose="030F0702030302020204" pitchFamily="66" charset="0"/>
              </a:rPr>
              <a:t>(Y5). </a:t>
            </a:r>
            <a:r>
              <a:rPr lang="en-GB" sz="900" dirty="0" smtClean="0">
                <a:latin typeface="Comic Sans MS" panose="030F0702030302020204" pitchFamily="66" charset="0"/>
              </a:rPr>
              <a:t>This </a:t>
            </a:r>
            <a:r>
              <a:rPr lang="en-GB" sz="900" dirty="0" smtClean="0">
                <a:latin typeface="Comic Sans MS" panose="030F0702030302020204" pitchFamily="66" charset="0"/>
              </a:rPr>
              <a:t>will </a:t>
            </a:r>
            <a:r>
              <a:rPr lang="en-GB" sz="900" dirty="0" smtClean="0">
                <a:latin typeface="Comic Sans MS" panose="030F0702030302020204" pitchFamily="66" charset="0"/>
              </a:rPr>
              <a:t>be </a:t>
            </a:r>
            <a:r>
              <a:rPr lang="en-GB" sz="900" dirty="0">
                <a:latin typeface="Comic Sans MS" panose="030F0702030302020204" pitchFamily="66" charset="0"/>
              </a:rPr>
              <a:t>given out on a </a:t>
            </a:r>
            <a:endParaRPr lang="en-GB" sz="900" dirty="0" smtClean="0">
              <a:latin typeface="Comic Sans MS" panose="030F0702030302020204" pitchFamily="66" charset="0"/>
            </a:endParaRPr>
          </a:p>
          <a:p>
            <a:r>
              <a:rPr lang="en-GB" sz="900" b="1" dirty="0" smtClean="0">
                <a:latin typeface="Comic Sans MS" panose="030F0702030302020204" pitchFamily="66" charset="0"/>
              </a:rPr>
              <a:t>Friday</a:t>
            </a:r>
            <a:r>
              <a:rPr lang="en-GB" sz="900" dirty="0" smtClean="0">
                <a:latin typeface="Comic Sans MS" panose="030F0702030302020204" pitchFamily="66" charset="0"/>
              </a:rPr>
              <a:t> and </a:t>
            </a:r>
            <a:r>
              <a:rPr lang="en-GB" sz="900" dirty="0">
                <a:latin typeface="Comic Sans MS" panose="030F0702030302020204" pitchFamily="66" charset="0"/>
              </a:rPr>
              <a:t>will be due in </a:t>
            </a:r>
            <a:r>
              <a:rPr lang="en-GB" sz="900" dirty="0" smtClean="0">
                <a:latin typeface="Comic Sans MS" panose="030F0702030302020204" pitchFamily="66" charset="0"/>
              </a:rPr>
              <a:t>the</a:t>
            </a:r>
          </a:p>
          <a:p>
            <a:r>
              <a:rPr lang="en-GB" sz="900" dirty="0" smtClean="0">
                <a:latin typeface="Comic Sans MS" panose="030F0702030302020204" pitchFamily="66" charset="0"/>
              </a:rPr>
              <a:t>following </a:t>
            </a:r>
            <a:r>
              <a:rPr lang="en-GB" sz="900" b="1" dirty="0" smtClean="0">
                <a:latin typeface="Comic Sans MS" panose="030F0702030302020204" pitchFamily="66" charset="0"/>
              </a:rPr>
              <a:t>Friday</a:t>
            </a:r>
            <a:r>
              <a:rPr lang="en-GB" sz="900" b="1" dirty="0" smtClean="0">
                <a:latin typeface="Comic Sans MS" panose="030F0702030302020204" pitchFamily="66" charset="0"/>
              </a:rPr>
              <a:t>. </a:t>
            </a:r>
            <a:r>
              <a:rPr lang="en-GB" sz="900" dirty="0" smtClean="0">
                <a:latin typeface="Comic Sans MS" panose="030F0702030302020204" pitchFamily="66" charset="0"/>
              </a:rPr>
              <a:t>All homework </a:t>
            </a:r>
          </a:p>
          <a:p>
            <a:r>
              <a:rPr lang="en-GB" sz="900" dirty="0" smtClean="0">
                <a:latin typeface="Comic Sans MS" panose="030F0702030302020204" pitchFamily="66" charset="0"/>
              </a:rPr>
              <a:t>must be completed. If you </a:t>
            </a:r>
          </a:p>
          <a:p>
            <a:r>
              <a:rPr lang="en-GB" sz="900" dirty="0">
                <a:latin typeface="Comic Sans MS" panose="030F0702030302020204" pitchFamily="66" charset="0"/>
              </a:rPr>
              <a:t>e</a:t>
            </a:r>
            <a:r>
              <a:rPr lang="en-GB" sz="900" dirty="0" smtClean="0">
                <a:latin typeface="Comic Sans MS" panose="030F0702030302020204" pitchFamily="66" charset="0"/>
              </a:rPr>
              <a:t>ncounter any problems, please </a:t>
            </a:r>
          </a:p>
          <a:p>
            <a:r>
              <a:rPr lang="en-GB" sz="900" dirty="0">
                <a:latin typeface="Comic Sans MS" panose="030F0702030302020204" pitchFamily="66" charset="0"/>
              </a:rPr>
              <a:t>a</a:t>
            </a:r>
            <a:r>
              <a:rPr lang="en-GB" sz="900" dirty="0" smtClean="0">
                <a:latin typeface="Comic Sans MS" panose="030F0702030302020204" pitchFamily="66" charset="0"/>
              </a:rPr>
              <a:t>sk for help towards the </a:t>
            </a:r>
          </a:p>
          <a:p>
            <a:r>
              <a:rPr lang="en-GB" sz="900" dirty="0">
                <a:latin typeface="Comic Sans MS" panose="030F0702030302020204" pitchFamily="66" charset="0"/>
              </a:rPr>
              <a:t>b</a:t>
            </a:r>
            <a:r>
              <a:rPr lang="en-GB" sz="900" dirty="0" smtClean="0">
                <a:latin typeface="Comic Sans MS" panose="030F0702030302020204" pitchFamily="66" charset="0"/>
              </a:rPr>
              <a:t>eginning of the week. </a:t>
            </a:r>
            <a:r>
              <a:rPr lang="en-GB" sz="900" dirty="0">
                <a:latin typeface="Comic Sans MS" panose="030F0702030302020204" pitchFamily="66" charset="0"/>
              </a:rPr>
              <a:t/>
            </a:r>
            <a:br>
              <a:rPr lang="en-GB" sz="900" dirty="0">
                <a:latin typeface="Comic Sans MS" panose="030F0702030302020204" pitchFamily="66" charset="0"/>
              </a:rPr>
            </a:br>
            <a:endParaRPr lang="en-GB" sz="900" dirty="0">
              <a:latin typeface="Comic Sans MS" panose="030F0702030302020204" pitchFamily="66" charset="0"/>
              <a:ea typeface="Sassoon Primary" charset="0"/>
              <a:cs typeface="Sassoon Primary" charset="0"/>
            </a:endParaRPr>
          </a:p>
          <a:p>
            <a:r>
              <a:rPr lang="en-GB" sz="900" b="1" dirty="0" smtClean="0">
                <a:solidFill>
                  <a:srgbClr val="0070C0"/>
                </a:solidFill>
                <a:latin typeface="Comic Sans MS" panose="030F0702030302020204" pitchFamily="66" charset="0"/>
                <a:ea typeface="Sassoon Primary" charset="0"/>
                <a:cs typeface="Sassoon Primary" charset="0"/>
              </a:rPr>
              <a:t>-</a:t>
            </a:r>
            <a:r>
              <a:rPr lang="en-GB" sz="900" dirty="0" smtClean="0">
                <a:latin typeface="Comic Sans MS" panose="030F0702030302020204" pitchFamily="66" charset="0"/>
              </a:rPr>
              <a:t> Parents/carers</a:t>
            </a:r>
            <a:r>
              <a:rPr lang="en-GB" sz="900" dirty="0">
                <a:latin typeface="Comic Sans MS" panose="030F0702030302020204" pitchFamily="66" charset="0"/>
              </a:rPr>
              <a:t>, </a:t>
            </a:r>
            <a:br>
              <a:rPr lang="en-GB" sz="900" dirty="0">
                <a:latin typeface="Comic Sans MS" panose="030F0702030302020204" pitchFamily="66" charset="0"/>
              </a:rPr>
            </a:br>
            <a:r>
              <a:rPr lang="en-GB" sz="900" b="1" dirty="0">
                <a:solidFill>
                  <a:srgbClr val="0070C0"/>
                </a:solidFill>
                <a:latin typeface="Comic Sans MS" panose="030F0702030302020204" pitchFamily="66" charset="0"/>
              </a:rPr>
              <a:t>Reading Diaries </a:t>
            </a:r>
            <a:r>
              <a:rPr lang="en-GB" sz="900" dirty="0">
                <a:latin typeface="Comic Sans MS" panose="030F0702030302020204" pitchFamily="66" charset="0"/>
              </a:rPr>
              <a:t>should</a:t>
            </a:r>
            <a:br>
              <a:rPr lang="en-GB" sz="900" dirty="0">
                <a:latin typeface="Comic Sans MS" panose="030F0702030302020204" pitchFamily="66" charset="0"/>
              </a:rPr>
            </a:br>
            <a:r>
              <a:rPr lang="en-GB" sz="900" dirty="0">
                <a:latin typeface="Comic Sans MS" panose="030F0702030302020204" pitchFamily="66" charset="0"/>
              </a:rPr>
              <a:t>continue to be brought </a:t>
            </a:r>
            <a:r>
              <a:rPr lang="en-GB" sz="900" dirty="0" smtClean="0">
                <a:latin typeface="Comic Sans MS" panose="030F0702030302020204" pitchFamily="66" charset="0"/>
              </a:rPr>
              <a:t>into </a:t>
            </a:r>
            <a:r>
              <a:rPr lang="en-GB" sz="900" dirty="0">
                <a:latin typeface="Comic Sans MS" panose="030F0702030302020204" pitchFamily="66" charset="0"/>
              </a:rPr>
              <a:t/>
            </a:r>
            <a:br>
              <a:rPr lang="en-GB" sz="900" dirty="0">
                <a:latin typeface="Comic Sans MS" panose="030F0702030302020204" pitchFamily="66" charset="0"/>
              </a:rPr>
            </a:br>
            <a:r>
              <a:rPr lang="en-GB" sz="900" dirty="0">
                <a:latin typeface="Comic Sans MS" panose="030F0702030302020204" pitchFamily="66" charset="0"/>
              </a:rPr>
              <a:t>school every </a:t>
            </a:r>
            <a:r>
              <a:rPr lang="en-GB" sz="900" dirty="0" smtClean="0">
                <a:latin typeface="Comic Sans MS" panose="030F0702030302020204" pitchFamily="66" charset="0"/>
              </a:rPr>
              <a:t>day</a:t>
            </a:r>
            <a:r>
              <a:rPr lang="en-GB" sz="900" dirty="0">
                <a:latin typeface="Comic Sans MS" panose="030F0702030302020204" pitchFamily="66" charset="0"/>
              </a:rPr>
              <a:t> </a:t>
            </a:r>
            <a:r>
              <a:rPr lang="en-GB" sz="900" dirty="0" smtClean="0">
                <a:latin typeface="Comic Sans MS" panose="030F0702030302020204" pitchFamily="66" charset="0"/>
              </a:rPr>
              <a:t>and the children</a:t>
            </a:r>
          </a:p>
          <a:p>
            <a:r>
              <a:rPr lang="en-GB" sz="900" dirty="0">
                <a:latin typeface="Comic Sans MS" panose="030F0702030302020204" pitchFamily="66" charset="0"/>
                <a:ea typeface="Sassoon Primary" charset="0"/>
                <a:cs typeface="Sassoon Primary" charset="0"/>
              </a:rPr>
              <a:t>s</a:t>
            </a:r>
            <a:r>
              <a:rPr lang="en-GB" sz="900" dirty="0" smtClean="0">
                <a:latin typeface="Comic Sans MS" panose="030F0702030302020204" pitchFamily="66" charset="0"/>
                <a:ea typeface="Sassoon Primary" charset="0"/>
                <a:cs typeface="Sassoon Primary" charset="0"/>
              </a:rPr>
              <a:t>hould be reading regularly.</a:t>
            </a:r>
          </a:p>
          <a:p>
            <a:endParaRPr lang="en-GB" sz="900" dirty="0">
              <a:latin typeface="Comic Sans MS" panose="030F0702030302020204" pitchFamily="66" charset="0"/>
              <a:ea typeface="Sassoon Primary" charset="0"/>
              <a:cs typeface="Sassoon Primary" charset="0"/>
            </a:endParaRPr>
          </a:p>
          <a:p>
            <a:r>
              <a:rPr lang="en-GB" sz="900" b="1" dirty="0" smtClean="0">
                <a:solidFill>
                  <a:srgbClr val="0070C0"/>
                </a:solidFill>
                <a:latin typeface="Comic Sans MS" panose="030F0702030302020204" pitchFamily="66" charset="0"/>
                <a:ea typeface="Sassoon Primary" charset="0"/>
                <a:cs typeface="Sassoon Primary" charset="0"/>
              </a:rPr>
              <a:t>-</a:t>
            </a:r>
            <a:r>
              <a:rPr lang="en-GB" sz="900" dirty="0" smtClean="0">
                <a:latin typeface="Comic Sans MS" panose="030F0702030302020204" pitchFamily="66" charset="0"/>
                <a:ea typeface="Sassoon Primary" charset="0"/>
                <a:cs typeface="Sassoon Primary" charset="0"/>
              </a:rPr>
              <a:t> </a:t>
            </a:r>
            <a:r>
              <a:rPr lang="en-GB" sz="900" b="1" dirty="0" smtClean="0">
                <a:solidFill>
                  <a:srgbClr val="0070C0"/>
                </a:solidFill>
                <a:latin typeface="Comic Sans MS" panose="030F0702030302020204" pitchFamily="66" charset="0"/>
                <a:ea typeface="Sassoon Primary" charset="0"/>
                <a:cs typeface="Sassoon Primary" charset="0"/>
              </a:rPr>
              <a:t>Times </a:t>
            </a:r>
            <a:r>
              <a:rPr lang="en-GB" sz="900" b="1" dirty="0">
                <a:solidFill>
                  <a:srgbClr val="0070C0"/>
                </a:solidFill>
                <a:latin typeface="Comic Sans MS" panose="030F0702030302020204" pitchFamily="66" charset="0"/>
                <a:ea typeface="Sassoon Primary" charset="0"/>
                <a:cs typeface="Sassoon Primary" charset="0"/>
              </a:rPr>
              <a:t>Tables </a:t>
            </a:r>
            <a:r>
              <a:rPr lang="en-GB" sz="900" b="1" dirty="0">
                <a:solidFill>
                  <a:srgbClr val="0070C0"/>
                </a:solidFill>
                <a:latin typeface="Comic Sans MS" panose="030F0702030302020204" pitchFamily="66" charset="0"/>
                <a:ea typeface="Sassoon Primary" charset="0"/>
                <a:cs typeface="Sassoon Primary" charset="0"/>
              </a:rPr>
              <a:t>Rockstars</a:t>
            </a:r>
            <a:r>
              <a:rPr lang="en-GB" sz="900" b="1" dirty="0">
                <a:solidFill>
                  <a:srgbClr val="0070C0"/>
                </a:solidFill>
                <a:latin typeface="Comic Sans MS" panose="030F0702030302020204" pitchFamily="66" charset="0"/>
                <a:ea typeface="Sassoon Primary" charset="0"/>
                <a:cs typeface="Sassoon Primary" charset="0"/>
              </a:rPr>
              <a:t> </a:t>
            </a:r>
            <a:r>
              <a:rPr lang="en-GB" sz="900" dirty="0">
                <a:latin typeface="Comic Sans MS" panose="030F0702030302020204" pitchFamily="66" charset="0"/>
                <a:ea typeface="Sassoon Primary" charset="0"/>
                <a:cs typeface="Sassoon Primary" charset="0"/>
              </a:rPr>
              <a:t/>
            </a:r>
            <a:br>
              <a:rPr lang="en-GB" sz="900" dirty="0">
                <a:latin typeface="Comic Sans MS" panose="030F0702030302020204" pitchFamily="66" charset="0"/>
                <a:ea typeface="Sassoon Primary" charset="0"/>
                <a:cs typeface="Sassoon Primary" charset="0"/>
              </a:rPr>
            </a:br>
            <a:r>
              <a:rPr lang="en-GB" sz="900" dirty="0">
                <a:latin typeface="Comic Sans MS" panose="030F0702030302020204" pitchFamily="66" charset="0"/>
                <a:ea typeface="Sassoon Primary" charset="0"/>
                <a:cs typeface="Sassoon Primary" charset="0"/>
              </a:rPr>
              <a:t>Please try to encourage your </a:t>
            </a:r>
            <a:br>
              <a:rPr lang="en-GB" sz="900" dirty="0">
                <a:latin typeface="Comic Sans MS" panose="030F0702030302020204" pitchFamily="66" charset="0"/>
                <a:ea typeface="Sassoon Primary" charset="0"/>
                <a:cs typeface="Sassoon Primary" charset="0"/>
              </a:rPr>
            </a:br>
            <a:r>
              <a:rPr lang="en-GB" sz="900" dirty="0">
                <a:latin typeface="Comic Sans MS" panose="030F0702030302020204" pitchFamily="66" charset="0"/>
                <a:ea typeface="Sassoon Primary" charset="0"/>
                <a:cs typeface="Sassoon Primary" charset="0"/>
              </a:rPr>
              <a:t>child to access TTRS regularly. </a:t>
            </a:r>
            <a:endParaRPr lang="en-US" sz="900" dirty="0">
              <a:latin typeface="Comic Sans MS" panose="030F0702030302020204" pitchFamily="66" charset="0"/>
              <a:ea typeface="Sassoon Primary" charset="0"/>
              <a:cs typeface="Sassoon Primary" charset="0"/>
            </a:endParaRPr>
          </a:p>
          <a:p>
            <a:r>
              <a:rPr lang="en-GB" sz="900" dirty="0" smtClean="0">
                <a:latin typeface="Comic Sans MS" panose="030F0702030302020204" pitchFamily="66" charset="0"/>
                <a:ea typeface="Sassoon Primary" charset="0"/>
                <a:cs typeface="Sassoon Primary" charset="0"/>
              </a:rPr>
              <a:t>Children MUST be able to recall</a:t>
            </a:r>
          </a:p>
          <a:p>
            <a:r>
              <a:rPr lang="en-GB" sz="900" dirty="0" smtClean="0">
                <a:latin typeface="Comic Sans MS" panose="030F0702030302020204" pitchFamily="66" charset="0"/>
                <a:ea typeface="Sassoon Primary" charset="0"/>
                <a:cs typeface="Sassoon Primary" charset="0"/>
              </a:rPr>
              <a:t>m</a:t>
            </a:r>
            <a:r>
              <a:rPr lang="en-GB" sz="900" dirty="0" smtClean="0">
                <a:latin typeface="Comic Sans MS" panose="030F0702030302020204" pitchFamily="66" charset="0"/>
                <a:ea typeface="Sassoon Primary" charset="0"/>
                <a:cs typeface="Sassoon Primary" charset="0"/>
              </a:rPr>
              <a:t>ultiplication and division facts </a:t>
            </a:r>
          </a:p>
          <a:p>
            <a:r>
              <a:rPr lang="en-GB" sz="900" dirty="0">
                <a:latin typeface="Comic Sans MS" panose="030F0702030302020204" pitchFamily="66" charset="0"/>
                <a:ea typeface="Sassoon Primary" charset="0"/>
                <a:cs typeface="Sassoon Primary" charset="0"/>
              </a:rPr>
              <a:t>w</a:t>
            </a:r>
            <a:r>
              <a:rPr lang="en-GB" sz="900" dirty="0" smtClean="0">
                <a:latin typeface="Comic Sans MS" panose="030F0702030302020204" pitchFamily="66" charset="0"/>
                <a:ea typeface="Sassoon Primary" charset="0"/>
                <a:cs typeface="Sassoon Primary" charset="0"/>
              </a:rPr>
              <a:t>ith speed and accuracy in order</a:t>
            </a:r>
          </a:p>
          <a:p>
            <a:r>
              <a:rPr lang="en-GB" sz="900" dirty="0">
                <a:latin typeface="Comic Sans MS" panose="030F0702030302020204" pitchFamily="66" charset="0"/>
                <a:ea typeface="Sassoon Primary" charset="0"/>
                <a:cs typeface="Sassoon Primary" charset="0"/>
              </a:rPr>
              <a:t>t</a:t>
            </a:r>
            <a:r>
              <a:rPr lang="en-GB" sz="900" dirty="0" smtClean="0">
                <a:latin typeface="Comic Sans MS" panose="030F0702030302020204" pitchFamily="66" charset="0"/>
                <a:ea typeface="Sassoon Primary" charset="0"/>
                <a:cs typeface="Sassoon Primary" charset="0"/>
              </a:rPr>
              <a:t>o access t</a:t>
            </a:r>
            <a:r>
              <a:rPr lang="en-GB" sz="900" dirty="0" smtClean="0">
                <a:latin typeface="Comic Sans MS" panose="030F0702030302020204" pitchFamily="66" charset="0"/>
                <a:ea typeface="Sassoon Primary" charset="0"/>
                <a:cs typeface="Sassoon Primary" charset="0"/>
              </a:rPr>
              <a:t>he Y5/6 maths </a:t>
            </a:r>
          </a:p>
          <a:p>
            <a:r>
              <a:rPr lang="en-GB" sz="900" dirty="0" smtClean="0">
                <a:latin typeface="Comic Sans MS" panose="030F0702030302020204" pitchFamily="66" charset="0"/>
                <a:ea typeface="Sassoon Primary" charset="0"/>
                <a:cs typeface="Sassoon Primary" charset="0"/>
              </a:rPr>
              <a:t>curriculum. Please </a:t>
            </a:r>
            <a:r>
              <a:rPr lang="en-GB" sz="900" dirty="0" smtClean="0">
                <a:latin typeface="Comic Sans MS" panose="030F0702030302020204" pitchFamily="66" charset="0"/>
                <a:ea typeface="Sassoon Primary" charset="0"/>
                <a:cs typeface="Sassoon Primary" charset="0"/>
              </a:rPr>
              <a:t>help us to</a:t>
            </a:r>
          </a:p>
          <a:p>
            <a:r>
              <a:rPr lang="en-GB" sz="900" dirty="0" smtClean="0">
                <a:latin typeface="Comic Sans MS" panose="030F0702030302020204" pitchFamily="66" charset="0"/>
                <a:ea typeface="Sassoon Primary" charset="0"/>
                <a:cs typeface="Sassoon Primary" charset="0"/>
              </a:rPr>
              <a:t>support your child with this. </a:t>
            </a:r>
            <a:endParaRPr lang="en-GB" sz="900" dirty="0">
              <a:latin typeface="Comic Sans MS" panose="030F0702030302020204" pitchFamily="66" charset="0"/>
              <a:ea typeface="Sassoon Primary" charset="0"/>
              <a:cs typeface="Sassoon Primary" charset="0"/>
            </a:endParaRPr>
          </a:p>
        </p:txBody>
      </p:sp>
      <p:pic>
        <p:nvPicPr>
          <p:cNvPr id="15" name="Picture 14"/>
          <p:cNvPicPr>
            <a:picLocks noChangeAspect="1"/>
          </p:cNvPicPr>
          <p:nvPr/>
        </p:nvPicPr>
        <p:blipFill>
          <a:blip r:embed="rId6"/>
          <a:stretch>
            <a:fillRect/>
          </a:stretch>
        </p:blipFill>
        <p:spPr>
          <a:xfrm>
            <a:off x="2447254" y="6794611"/>
            <a:ext cx="879896" cy="807616"/>
          </a:xfrm>
          <a:prstGeom prst="rect">
            <a:avLst/>
          </a:prstGeom>
        </p:spPr>
      </p:pic>
      <p:pic>
        <p:nvPicPr>
          <p:cNvPr id="17" name="Picture 16"/>
          <p:cNvPicPr>
            <a:picLocks noChangeAspect="1"/>
          </p:cNvPicPr>
          <p:nvPr/>
        </p:nvPicPr>
        <p:blipFill>
          <a:blip r:embed="rId7"/>
          <a:stretch>
            <a:fillRect/>
          </a:stretch>
        </p:blipFill>
        <p:spPr>
          <a:xfrm>
            <a:off x="5607367" y="3650531"/>
            <a:ext cx="744998" cy="1165784"/>
          </a:xfrm>
          <a:prstGeom prst="rect">
            <a:avLst/>
          </a:prstGeom>
        </p:spPr>
      </p:pic>
      <p:pic>
        <p:nvPicPr>
          <p:cNvPr id="18" name="Picture 17"/>
          <p:cNvPicPr>
            <a:picLocks noChangeAspect="1"/>
          </p:cNvPicPr>
          <p:nvPr/>
        </p:nvPicPr>
        <p:blipFill>
          <a:blip r:embed="rId8"/>
          <a:stretch>
            <a:fillRect/>
          </a:stretch>
        </p:blipFill>
        <p:spPr>
          <a:xfrm>
            <a:off x="4905120" y="3677120"/>
            <a:ext cx="699881" cy="1037755"/>
          </a:xfrm>
          <a:prstGeom prst="rect">
            <a:avLst/>
          </a:prstGeom>
        </p:spPr>
      </p:pic>
      <p:pic>
        <p:nvPicPr>
          <p:cNvPr id="19" name="Picture 18"/>
          <p:cNvPicPr>
            <a:picLocks noChangeAspect="1"/>
          </p:cNvPicPr>
          <p:nvPr/>
        </p:nvPicPr>
        <p:blipFill>
          <a:blip r:embed="rId9"/>
          <a:stretch>
            <a:fillRect/>
          </a:stretch>
        </p:blipFill>
        <p:spPr>
          <a:xfrm>
            <a:off x="4667876" y="5946373"/>
            <a:ext cx="1684489" cy="687547"/>
          </a:xfrm>
          <a:prstGeom prst="rect">
            <a:avLst/>
          </a:prstGeom>
        </p:spPr>
      </p:pic>
    </p:spTree>
    <p:extLst>
      <p:ext uri="{BB962C8B-B14F-4D97-AF65-F5344CB8AC3E}">
        <p14:creationId xmlns:p14="http://schemas.microsoft.com/office/powerpoint/2010/main" val="5968942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435</TotalTime>
  <Words>104</Words>
  <Application>Microsoft Office PowerPoint</Application>
  <PresentationFormat>A4 Paper (210x297 mm)</PresentationFormat>
  <Paragraphs>59</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Calibri Light</vt:lpstr>
      <vt:lpstr>Comic Sans MS</vt:lpstr>
      <vt:lpstr>Freestyle Script</vt:lpstr>
      <vt:lpstr>Sassoon Primary</vt:lpstr>
      <vt:lpstr>Welcome</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Watts, Rachel</dc:creator>
  <cp:lastModifiedBy>Alison Jones</cp:lastModifiedBy>
  <cp:revision>56</cp:revision>
  <cp:lastPrinted>2020-09-01T12:01:26Z</cp:lastPrinted>
  <dcterms:created xsi:type="dcterms:W3CDTF">2020-08-28T16:35:27Z</dcterms:created>
  <dcterms:modified xsi:type="dcterms:W3CDTF">2025-10-19T19:22:20Z</dcterms:modified>
</cp:coreProperties>
</file>