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6"/>
  </p:notesMasterIdLst>
  <p:sldIdLst>
    <p:sldId id="256" r:id="rId5"/>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62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00" autoAdjust="0"/>
    <p:restoredTop sz="94646"/>
  </p:normalViewPr>
  <p:slideViewPr>
    <p:cSldViewPr snapToGrid="0" snapToObjects="1">
      <p:cViewPr varScale="1">
        <p:scale>
          <a:sx n="76" d="100"/>
          <a:sy n="76" d="100"/>
        </p:scale>
        <p:origin x="327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J ..." userId="9229c24ff520a96f" providerId="LiveId" clId="{F6F8FAAC-7A95-49F8-937B-7FF70879774A}"/>
    <pc:docChg chg="custSel modSld">
      <pc:chgData name="JJ ..." userId="9229c24ff520a96f" providerId="LiveId" clId="{F6F8FAAC-7A95-49F8-937B-7FF70879774A}" dt="2025-05-19T18:42:26.395" v="804" actId="20577"/>
      <pc:docMkLst>
        <pc:docMk/>
      </pc:docMkLst>
      <pc:sldChg chg="modSp mod">
        <pc:chgData name="JJ ..." userId="9229c24ff520a96f" providerId="LiveId" clId="{F6F8FAAC-7A95-49F8-937B-7FF70879774A}" dt="2025-05-19T18:42:26.395" v="804" actId="20577"/>
        <pc:sldMkLst>
          <pc:docMk/>
          <pc:sldMk cId="596894266" sldId="256"/>
        </pc:sldMkLst>
        <pc:spChg chg="mod">
          <ac:chgData name="JJ ..." userId="9229c24ff520a96f" providerId="LiveId" clId="{F6F8FAAC-7A95-49F8-937B-7FF70879774A}" dt="2025-05-18T10:12:11.914" v="803" actId="20577"/>
          <ac:spMkLst>
            <pc:docMk/>
            <pc:sldMk cId="596894266" sldId="256"/>
            <ac:spMk id="9" creationId="{00000000-0000-0000-0000-000000000000}"/>
          </ac:spMkLst>
        </pc:spChg>
        <pc:spChg chg="mod">
          <ac:chgData name="JJ ..." userId="9229c24ff520a96f" providerId="LiveId" clId="{F6F8FAAC-7A95-49F8-937B-7FF70879774A}" dt="2025-05-19T18:42:26.395" v="804" actId="20577"/>
          <ac:spMkLst>
            <pc:docMk/>
            <pc:sldMk cId="596894266" sldId="256"/>
            <ac:spMk id="30" creationId="{00000000-0000-0000-0000-000000000000}"/>
          </ac:spMkLst>
        </pc:spChg>
        <pc:spChg chg="mod">
          <ac:chgData name="JJ ..." userId="9229c24ff520a96f" providerId="LiveId" clId="{F6F8FAAC-7A95-49F8-937B-7FF70879774A}" dt="2025-05-18T10:10:21.297" v="717" actId="20577"/>
          <ac:spMkLst>
            <pc:docMk/>
            <pc:sldMk cId="596894266" sldId="256"/>
            <ac:spMk id="35" creationId="{8C51FD9F-62E8-FCB3-A643-F7B19FAB528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59774016-7F80-4AEB-8050-9627786060A8}" type="datetimeFigureOut">
              <a:rPr lang="en-GB" smtClean="0"/>
              <a:t>03/09/2025</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A15B3CE6-AD14-4BDD-8709-D9C06D03759D}" type="slidenum">
              <a:rPr lang="en-GB" smtClean="0"/>
              <a:t>‹#›</a:t>
            </a:fld>
            <a:endParaRPr lang="en-GB"/>
          </a:p>
        </p:txBody>
      </p:sp>
    </p:spTree>
    <p:extLst>
      <p:ext uri="{BB962C8B-B14F-4D97-AF65-F5344CB8AC3E}">
        <p14:creationId xmlns:p14="http://schemas.microsoft.com/office/powerpoint/2010/main" val="67545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15B3CE6-AD14-4BDD-8709-D9C06D03759D}" type="slidenum">
              <a:rPr lang="en-GB" smtClean="0"/>
              <a:t>1</a:t>
            </a:fld>
            <a:endParaRPr lang="en-GB"/>
          </a:p>
        </p:txBody>
      </p:sp>
    </p:spTree>
    <p:extLst>
      <p:ext uri="{BB962C8B-B14F-4D97-AF65-F5344CB8AC3E}">
        <p14:creationId xmlns:p14="http://schemas.microsoft.com/office/powerpoint/2010/main" val="32590306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E61ED9-2F1F-624F-8AF7-CA7B7E0DF345}" type="datetimeFigureOut">
              <a:rPr lang="en-US" smtClean="0"/>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38197F-E1AF-4D46-A63C-D32AAFD0EE67}"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61ED9-2F1F-624F-8AF7-CA7B7E0DF345}" type="datetimeFigureOut">
              <a:rPr lang="en-US" smtClean="0"/>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38197F-E1AF-4D46-A63C-D32AAFD0EE6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E61ED9-2F1F-624F-8AF7-CA7B7E0DF345}" type="datetimeFigureOut">
              <a:rPr lang="en-US" smtClean="0"/>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38197F-E1AF-4D46-A63C-D32AAFD0EE67}"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E61ED9-2F1F-624F-8AF7-CA7B7E0DF345}" type="datetimeFigureOut">
              <a:rPr lang="en-US" smtClean="0"/>
              <a:t>9/3/2025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38197F-E1AF-4D46-A63C-D32AAFD0EE67}"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E61ED9-2F1F-624F-8AF7-CA7B7E0DF345}" type="datetimeFigureOut">
              <a:rPr lang="en-US" smtClean="0"/>
              <a:t>9/3/2025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38197F-E1AF-4D46-A63C-D32AAFD0EE67}"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E61ED9-2F1F-624F-8AF7-CA7B7E0DF345}" type="datetimeFigureOut">
              <a:rPr lang="en-US" smtClean="0"/>
              <a:t>9/3/2025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38197F-E1AF-4D46-A63C-D32AAFD0EE6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E61ED9-2F1F-624F-8AF7-CA7B7E0DF345}" type="datetimeFigureOut">
              <a:rPr lang="en-US" smtClean="0"/>
              <a:t>9/3/2025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538197F-E1AF-4D46-A63C-D32AAFD0EE6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8E61ED9-2F1F-624F-8AF7-CA7B7E0DF345}" type="datetimeFigureOut">
              <a:rPr lang="en-US" smtClean="0"/>
              <a:t>9/3/2025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38197F-E1AF-4D46-A63C-D32AAFD0EE67}"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8E61ED9-2F1F-624F-8AF7-CA7B7E0DF345}" type="datetimeFigureOut">
              <a:rPr lang="en-US" smtClean="0"/>
              <a:t>9/3/2025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38197F-E1AF-4D46-A63C-D32AAFD0EE67}"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61ED9-2F1F-624F-8AF7-CA7B7E0DF345}" type="datetimeFigureOut">
              <a:rPr lang="en-US" smtClean="0"/>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38197F-E1AF-4D46-A63C-D32AAFD0EE6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61ED9-2F1F-624F-8AF7-CA7B7E0DF345}" type="datetimeFigureOut">
              <a:rPr lang="en-US" smtClean="0"/>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38197F-E1AF-4D46-A63C-D32AAFD0EE6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18E61ED9-2F1F-624F-8AF7-CA7B7E0DF345}" type="datetimeFigureOut">
              <a:rPr lang="en-US" smtClean="0"/>
              <a:t>9/3/2025</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1538197F-E1AF-4D46-A63C-D32AAFD0EE67}" type="slidenum">
              <a:rPr lang="en-US" smtClean="0"/>
              <a:t>‹#›</a:t>
            </a:fld>
            <a:endParaRPr lang="en-US"/>
          </a:p>
        </p:txBody>
      </p:sp>
    </p:spTree>
    <p:extLst>
      <p:ext uri="{BB962C8B-B14F-4D97-AF65-F5344CB8AC3E}">
        <p14:creationId xmlns:p14="http://schemas.microsoft.com/office/powerpoint/2010/main" val="2165736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6884" y="673767"/>
            <a:ext cx="6184232" cy="8879307"/>
          </a:xfrm>
          <a:prstGeom prst="rect">
            <a:avLst/>
          </a:prstGeom>
          <a:noFill/>
          <a:ln w="57150">
            <a:solidFill>
              <a:schemeClr val="accent1">
                <a:lumMod val="75000"/>
              </a:schemeClr>
            </a:solidFill>
          </a:ln>
          <a:effectLst>
            <a:glow rad="25400">
              <a:schemeClr val="bg1"/>
            </a:glow>
            <a:outerShdw blurRad="50800" dist="50800" dir="5400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US" sz="1463"/>
          </a:p>
        </p:txBody>
      </p:sp>
      <p:sp>
        <p:nvSpPr>
          <p:cNvPr id="6" name="Rectangle 5"/>
          <p:cNvSpPr/>
          <p:nvPr/>
        </p:nvSpPr>
        <p:spPr>
          <a:xfrm>
            <a:off x="2315496" y="309716"/>
            <a:ext cx="4205619" cy="1194619"/>
          </a:xfrm>
          <a:prstGeom prst="rect">
            <a:avLst/>
          </a:prstGeom>
          <a:solidFill>
            <a:srgbClr val="FFE62C"/>
          </a:solidFill>
          <a:ln w="57150">
            <a:solidFill>
              <a:schemeClr val="accent1">
                <a:lumMod val="75000"/>
              </a:schemeClr>
            </a:solidFill>
          </a:ln>
          <a:effectLst>
            <a:glow>
              <a:schemeClr val="bg1"/>
            </a:glow>
            <a:outerShdw blurRad="50800" dist="50800" dir="5400000" sx="1000" sy="1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US" sz="1463"/>
          </a:p>
        </p:txBody>
      </p:sp>
      <p:cxnSp>
        <p:nvCxnSpPr>
          <p:cNvPr id="8" name="Straight Connector 7"/>
          <p:cNvCxnSpPr/>
          <p:nvPr/>
        </p:nvCxnSpPr>
        <p:spPr>
          <a:xfrm>
            <a:off x="2315497" y="1356852"/>
            <a:ext cx="0" cy="8196222"/>
          </a:xfrm>
          <a:prstGeom prst="line">
            <a:avLst/>
          </a:prstGeom>
          <a:ln w="571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427870" y="236055"/>
            <a:ext cx="4205619" cy="1015663"/>
          </a:xfrm>
          <a:prstGeom prst="rect">
            <a:avLst/>
          </a:prstGeom>
          <a:noFill/>
        </p:spPr>
        <p:txBody>
          <a:bodyPr wrap="square" rtlCol="0">
            <a:spAutoFit/>
          </a:bodyPr>
          <a:lstStyle/>
          <a:p>
            <a:r>
              <a:rPr lang="en-US" sz="6000" dirty="0">
                <a:latin typeface="Freestyle Script" panose="030804020302050B0404" pitchFamily="66" charset="0"/>
                <a:ea typeface="Welcome" charset="0"/>
                <a:cs typeface="Welcome" charset="0"/>
              </a:rPr>
              <a:t>Year 6 Newsletter</a:t>
            </a:r>
          </a:p>
        </p:txBody>
      </p:sp>
      <p:sp>
        <p:nvSpPr>
          <p:cNvPr id="12" name="TextBox 11"/>
          <p:cNvSpPr txBox="1"/>
          <p:nvPr/>
        </p:nvSpPr>
        <p:spPr>
          <a:xfrm>
            <a:off x="2403799" y="8991557"/>
            <a:ext cx="1693820" cy="369332"/>
          </a:xfrm>
          <a:prstGeom prst="rect">
            <a:avLst/>
          </a:prstGeom>
          <a:noFill/>
        </p:spPr>
        <p:txBody>
          <a:bodyPr wrap="square" rtlCol="0">
            <a:spAutoFit/>
          </a:bodyPr>
          <a:lstStyle/>
          <a:p>
            <a:r>
              <a:rPr lang="en-US" b="1" u="sng" dirty="0" err="1">
                <a:latin typeface="Comic Sans MS" panose="030F0702030302020204" pitchFamily="66" charset="0"/>
                <a:ea typeface="Sassoon Primary" charset="0"/>
                <a:cs typeface="Sassoon Primary" charset="0"/>
              </a:rPr>
              <a:t>Mrs</a:t>
            </a:r>
            <a:r>
              <a:rPr lang="en-US" b="1" u="sng">
                <a:latin typeface="Comic Sans MS" panose="030F0702030302020204" pitchFamily="66" charset="0"/>
                <a:ea typeface="Sassoon Primary" charset="0"/>
                <a:cs typeface="Sassoon Primary" charset="0"/>
              </a:rPr>
              <a:t> Jones</a:t>
            </a:r>
            <a:endParaRPr lang="en-US" b="1" u="sng" dirty="0">
              <a:latin typeface="Comic Sans MS" panose="030F0702030302020204" pitchFamily="66" charset="0"/>
              <a:ea typeface="Sassoon Primary" charset="0"/>
              <a:cs typeface="Sassoon Primary"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17855" y="1027094"/>
            <a:ext cx="519118" cy="349141"/>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84368" y="1027094"/>
            <a:ext cx="484689" cy="36852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3001" y="896696"/>
            <a:ext cx="377371" cy="344556"/>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16452" y="1027094"/>
            <a:ext cx="295295" cy="386435"/>
          </a:xfrm>
          <a:prstGeom prst="rect">
            <a:avLst/>
          </a:prstGeom>
        </p:spPr>
      </p:pic>
      <p:sp>
        <p:nvSpPr>
          <p:cNvPr id="9" name="TextBox 8"/>
          <p:cNvSpPr txBox="1"/>
          <p:nvPr/>
        </p:nvSpPr>
        <p:spPr>
          <a:xfrm>
            <a:off x="2395855" y="1540883"/>
            <a:ext cx="4042806" cy="3931846"/>
          </a:xfrm>
          <a:prstGeom prst="rect">
            <a:avLst/>
          </a:prstGeom>
          <a:noFill/>
        </p:spPr>
        <p:txBody>
          <a:bodyPr wrap="square" rtlCol="0">
            <a:spAutoFit/>
          </a:bodyPr>
          <a:lstStyle/>
          <a:p>
            <a:r>
              <a:rPr lang="en-US" sz="1100" dirty="0">
                <a:latin typeface="Comic Sans MS" panose="030F0702030302020204" pitchFamily="66" charset="0"/>
                <a:ea typeface="Sassoon Primary" charset="0"/>
                <a:cs typeface="Sassoon Primary" charset="0"/>
              </a:rPr>
              <a:t>Welcome back Year 6, we are in your final half term of Primary School. There is a lot going on this half term, including getting your leavers hoodies which I know you are excited about! This half term term you still have PE on a </a:t>
            </a:r>
            <a:r>
              <a:rPr lang="en-US" sz="1100" b="1" dirty="0">
                <a:latin typeface="Comic Sans MS" panose="030F0702030302020204" pitchFamily="66" charset="0"/>
                <a:ea typeface="Sassoon Primary" charset="0"/>
                <a:cs typeface="Sassoon Primary" charset="0"/>
              </a:rPr>
              <a:t>Monday </a:t>
            </a:r>
            <a:r>
              <a:rPr lang="en-US" sz="1100" dirty="0">
                <a:latin typeface="Comic Sans MS" panose="030F0702030302020204" pitchFamily="66" charset="0"/>
                <a:ea typeface="Sassoon Primary" charset="0"/>
                <a:cs typeface="Sassoon Primary" charset="0"/>
              </a:rPr>
              <a:t>and </a:t>
            </a:r>
            <a:r>
              <a:rPr lang="en-US" sz="1100" b="1" dirty="0">
                <a:latin typeface="Comic Sans MS" panose="030F0702030302020204" pitchFamily="66" charset="0"/>
                <a:ea typeface="Sassoon Primary" charset="0"/>
                <a:cs typeface="Sassoon Primary" charset="0"/>
              </a:rPr>
              <a:t>Wednesday</a:t>
            </a:r>
            <a:r>
              <a:rPr lang="en-US" sz="1100" dirty="0">
                <a:latin typeface="Comic Sans MS" panose="030F0702030302020204" pitchFamily="66" charset="0"/>
                <a:ea typeface="Sassoon Primary" charset="0"/>
                <a:cs typeface="Sassoon Primary" charset="0"/>
              </a:rPr>
              <a:t> afternoons. </a:t>
            </a:r>
            <a:r>
              <a:rPr lang="en-US" sz="1100" dirty="0">
                <a:solidFill>
                  <a:srgbClr val="FF0000"/>
                </a:solidFill>
                <a:latin typeface="Comic Sans MS" panose="030F0702030302020204" pitchFamily="66" charset="0"/>
                <a:ea typeface="Sassoon Primary" charset="0"/>
                <a:cs typeface="Sassoon Primary" charset="0"/>
              </a:rPr>
              <a:t>Please bring in your full PE kit on PE days. </a:t>
            </a:r>
            <a:r>
              <a:rPr lang="en-US" sz="900" dirty="0">
                <a:latin typeface="Comic Sans MS" panose="030F0702030302020204" pitchFamily="66" charset="0"/>
                <a:ea typeface="Sassoon Primary" charset="0"/>
                <a:cs typeface="Sassoon Primary" charset="0"/>
              </a:rPr>
              <a:t/>
            </a:r>
            <a:br>
              <a:rPr lang="en-US" sz="900" dirty="0">
                <a:latin typeface="Comic Sans MS" panose="030F0702030302020204" pitchFamily="66" charset="0"/>
                <a:ea typeface="Sassoon Primary" charset="0"/>
                <a:cs typeface="Sassoon Primary" charset="0"/>
              </a:rPr>
            </a:br>
            <a:endParaRPr lang="en-US" sz="900" dirty="0">
              <a:latin typeface="Comic Sans MS" panose="030F0702030302020204" pitchFamily="66" charset="0"/>
              <a:ea typeface="Sassoon Primary" charset="0"/>
              <a:cs typeface="Sassoon Primary" charset="0"/>
            </a:endParaRPr>
          </a:p>
          <a:p>
            <a:r>
              <a:rPr lang="en-US" sz="1600" b="1" u="sng" dirty="0">
                <a:latin typeface="Comic Sans MS" panose="030F0702030302020204" pitchFamily="66" charset="0"/>
                <a:ea typeface="Sassoon Primary" charset="0"/>
                <a:cs typeface="Sassoon Primary" charset="0"/>
              </a:rPr>
              <a:t>English </a:t>
            </a:r>
            <a:br>
              <a:rPr lang="en-US" sz="1600" b="1" u="sng" dirty="0">
                <a:latin typeface="Comic Sans MS" panose="030F0702030302020204" pitchFamily="66" charset="0"/>
                <a:ea typeface="Sassoon Primary" charset="0"/>
                <a:cs typeface="Sassoon Primary" charset="0"/>
              </a:rPr>
            </a:br>
            <a:r>
              <a:rPr lang="en-GB" sz="1100" dirty="0">
                <a:latin typeface="Comic Sans MS" panose="030F0702030302020204" pitchFamily="66" charset="0"/>
                <a:ea typeface="Sassoon Primary" charset="0"/>
                <a:cs typeface="Sassoon Primary" charset="0"/>
              </a:rPr>
              <a:t>We are going to start the term by finishing our Alma Ghost Stories. After this we will move on to writing playscripts and editing some earlier pieces </a:t>
            </a:r>
            <a:r>
              <a:rPr lang="en-GB" sz="1100">
                <a:latin typeface="Comic Sans MS" panose="030F0702030302020204" pitchFamily="66" charset="0"/>
                <a:ea typeface="Sassoon Primary" charset="0"/>
                <a:cs typeface="Sassoon Primary" charset="0"/>
              </a:rPr>
              <a:t>of writing. </a:t>
            </a:r>
            <a:endParaRPr lang="en-GB" sz="1100" dirty="0">
              <a:latin typeface="Comic Sans MS" panose="030F0702030302020204" pitchFamily="66" charset="0"/>
              <a:ea typeface="Sassoon Primary" charset="0"/>
              <a:cs typeface="Sassoon Primary" charset="0"/>
            </a:endParaRPr>
          </a:p>
          <a:p>
            <a:endParaRPr lang="en-GB" sz="1100" dirty="0">
              <a:latin typeface="Comic Sans MS" panose="030F0702030302020204" pitchFamily="66" charset="0"/>
              <a:ea typeface="Sassoon Primary" charset="0"/>
              <a:cs typeface="Sassoon Primary" charset="0"/>
            </a:endParaRPr>
          </a:p>
          <a:p>
            <a:r>
              <a:rPr lang="en-US" sz="1600" b="1" u="sng" dirty="0">
                <a:latin typeface="Comic Sans MS" panose="030F0702030302020204" pitchFamily="66" charset="0"/>
                <a:ea typeface="Sassoon Primary" charset="0"/>
                <a:cs typeface="Sassoon Primary" charset="0"/>
              </a:rPr>
              <a:t>Science</a:t>
            </a:r>
            <a:br>
              <a:rPr lang="en-US" sz="1600" b="1" u="sng" dirty="0">
                <a:latin typeface="Comic Sans MS" panose="030F0702030302020204" pitchFamily="66" charset="0"/>
                <a:ea typeface="Sassoon Primary" charset="0"/>
                <a:cs typeface="Sassoon Primary" charset="0"/>
              </a:rPr>
            </a:br>
            <a:r>
              <a:rPr lang="en-US" sz="1100" dirty="0">
                <a:latin typeface="Comic Sans MS" panose="030F0702030302020204" pitchFamily="66" charset="0"/>
                <a:ea typeface="Sassoon Primary" charset="0"/>
                <a:cs typeface="Sassoon Primary" charset="0"/>
              </a:rPr>
              <a:t>Last half term, our Science focus was the circulatory system. This half term we will be switching to electricity. We will be making lots of circuits and </a:t>
            </a:r>
            <a:br>
              <a:rPr lang="en-US" sz="1100" dirty="0">
                <a:latin typeface="Comic Sans MS" panose="030F0702030302020204" pitchFamily="66" charset="0"/>
                <a:ea typeface="Sassoon Primary" charset="0"/>
                <a:cs typeface="Sassoon Primary" charset="0"/>
              </a:rPr>
            </a:br>
            <a:r>
              <a:rPr lang="en-US" sz="1100" dirty="0">
                <a:latin typeface="Comic Sans MS" panose="030F0702030302020204" pitchFamily="66" charset="0"/>
                <a:ea typeface="Sassoon Primary" charset="0"/>
                <a:cs typeface="Sassoon Primary" charset="0"/>
              </a:rPr>
              <a:t>understanding the various symbols </a:t>
            </a:r>
            <a:br>
              <a:rPr lang="en-US" sz="1100" dirty="0">
                <a:latin typeface="Comic Sans MS" panose="030F0702030302020204" pitchFamily="66" charset="0"/>
                <a:ea typeface="Sassoon Primary" charset="0"/>
                <a:cs typeface="Sassoon Primary" charset="0"/>
              </a:rPr>
            </a:br>
            <a:r>
              <a:rPr lang="en-US" sz="1100" dirty="0">
                <a:latin typeface="Comic Sans MS" panose="030F0702030302020204" pitchFamily="66" charset="0"/>
                <a:ea typeface="Sassoon Primary" charset="0"/>
                <a:cs typeface="Sassoon Primary" charset="0"/>
              </a:rPr>
              <a:t>involved in circuit diagrams whilst also </a:t>
            </a:r>
            <a:br>
              <a:rPr lang="en-US" sz="1100" dirty="0">
                <a:latin typeface="Comic Sans MS" panose="030F0702030302020204" pitchFamily="66" charset="0"/>
                <a:ea typeface="Sassoon Primary" charset="0"/>
                <a:cs typeface="Sassoon Primary" charset="0"/>
              </a:rPr>
            </a:br>
            <a:r>
              <a:rPr lang="en-US" sz="1100" dirty="0">
                <a:latin typeface="Comic Sans MS" panose="030F0702030302020204" pitchFamily="66" charset="0"/>
                <a:ea typeface="Sassoon Primary" charset="0"/>
                <a:cs typeface="Sassoon Primary" charset="0"/>
              </a:rPr>
              <a:t>determining how the voltage of cells </a:t>
            </a:r>
            <a:br>
              <a:rPr lang="en-US" sz="1100" dirty="0">
                <a:latin typeface="Comic Sans MS" panose="030F0702030302020204" pitchFamily="66" charset="0"/>
                <a:ea typeface="Sassoon Primary" charset="0"/>
                <a:cs typeface="Sassoon Primary" charset="0"/>
              </a:rPr>
            </a:br>
            <a:r>
              <a:rPr lang="en-US" sz="1100" dirty="0">
                <a:latin typeface="Comic Sans MS" panose="030F0702030302020204" pitchFamily="66" charset="0"/>
                <a:ea typeface="Sassoon Primary" charset="0"/>
                <a:cs typeface="Sassoon Primary" charset="0"/>
              </a:rPr>
              <a:t>affects the brightness of a bulb! </a:t>
            </a:r>
            <a:endParaRPr lang="en-GB" sz="1100" dirty="0">
              <a:latin typeface="Comic Sans MS" panose="030F0702030302020204" pitchFamily="66" charset="0"/>
              <a:ea typeface="Sassoon Primary" charset="0"/>
              <a:cs typeface="Sassoon Primary" charset="0"/>
            </a:endParaRPr>
          </a:p>
          <a:p>
            <a:endParaRPr lang="en-GB" sz="1100" dirty="0">
              <a:latin typeface="Comic Sans MS" panose="030F0702030302020204" pitchFamily="66" charset="0"/>
              <a:ea typeface="Sassoon Primary" charset="0"/>
              <a:cs typeface="Sassoon Primary" charset="0"/>
            </a:endParaRPr>
          </a:p>
          <a:p>
            <a:endParaRPr lang="en-US" sz="1050" dirty="0">
              <a:latin typeface="Comic Sans MS" panose="030F0702030302020204" pitchFamily="66" charset="0"/>
              <a:ea typeface="Sassoon Primary" charset="0"/>
              <a:cs typeface="Sassoon Primary" charset="0"/>
            </a:endParaRPr>
          </a:p>
        </p:txBody>
      </p:sp>
      <p:sp>
        <p:nvSpPr>
          <p:cNvPr id="13" name="TextBox 12"/>
          <p:cNvSpPr txBox="1"/>
          <p:nvPr/>
        </p:nvSpPr>
        <p:spPr>
          <a:xfrm>
            <a:off x="2457727" y="5267982"/>
            <a:ext cx="4169554" cy="1938992"/>
          </a:xfrm>
          <a:prstGeom prst="rect">
            <a:avLst/>
          </a:prstGeom>
          <a:noFill/>
        </p:spPr>
        <p:txBody>
          <a:bodyPr wrap="square" rtlCol="0">
            <a:spAutoFit/>
          </a:bodyPr>
          <a:lstStyle/>
          <a:p>
            <a:r>
              <a:rPr lang="en-US" sz="1600" b="1" u="sng" dirty="0">
                <a:latin typeface="Comic Sans MS" panose="030F0702030302020204" pitchFamily="66" charset="0"/>
                <a:ea typeface="Sassoon Primary" charset="0"/>
                <a:cs typeface="Sassoon Primary" charset="0"/>
              </a:rPr>
              <a:t>History (Continued)</a:t>
            </a:r>
            <a:r>
              <a:rPr lang="en-GB" sz="600" dirty="0">
                <a:latin typeface="Comic Sans MS" panose="030F0702030302020204" pitchFamily="66" charset="0"/>
                <a:ea typeface="Sassoon Primary" charset="0"/>
                <a:cs typeface="Sassoon Primary" charset="0"/>
              </a:rPr>
              <a:t/>
            </a:r>
            <a:br>
              <a:rPr lang="en-GB" sz="600" dirty="0">
                <a:latin typeface="Comic Sans MS" panose="030F0702030302020204" pitchFamily="66" charset="0"/>
                <a:ea typeface="Sassoon Primary" charset="0"/>
                <a:cs typeface="Sassoon Primary" charset="0"/>
              </a:rPr>
            </a:br>
            <a:r>
              <a:rPr lang="en-GB" sz="1100" dirty="0">
                <a:latin typeface="Comic Sans MS" panose="030F0702030302020204" pitchFamily="66" charset="0"/>
                <a:ea typeface="Sassoon Primary" charset="0"/>
                <a:cs typeface="Sassoon Primary" charset="0"/>
              </a:rPr>
              <a:t>Our History focus is the Maya Civilisation! In this unit, w</a:t>
            </a:r>
            <a:r>
              <a:rPr lang="en-GB" sz="1100" dirty="0">
                <a:latin typeface="Comic Sans MS" panose="030F0702030302020204" pitchFamily="66" charset="0"/>
              </a:rPr>
              <a:t>e 	will look at the context of this civilisation in a 	world setting, find out when the Maya are 	first recognised by archaeologists and when 	this society is said to have come to an end. The 	Maya created writing using logograms and 	hieroglyphs and Year 6 will be finding out how 	the writing was used to help them write and 	draw words and their names. </a:t>
            </a:r>
            <a:r>
              <a:rPr lang="en-GB" sz="500" dirty="0">
                <a:latin typeface="Comic Sans MS" panose="030F0702030302020204" pitchFamily="66" charset="0"/>
              </a:rPr>
              <a:t/>
            </a:r>
            <a:br>
              <a:rPr lang="en-GB" sz="500" dirty="0">
                <a:latin typeface="Comic Sans MS" panose="030F0702030302020204" pitchFamily="66" charset="0"/>
              </a:rPr>
            </a:br>
            <a:endParaRPr lang="en-US" sz="500" dirty="0">
              <a:latin typeface="Comic Sans MS" panose="030F0702030302020204" pitchFamily="66" charset="0"/>
              <a:ea typeface="Sassoon Primary" charset="0"/>
              <a:cs typeface="Sassoon Primary" charset="0"/>
            </a:endParaRPr>
          </a:p>
        </p:txBody>
      </p:sp>
      <p:sp>
        <p:nvSpPr>
          <p:cNvPr id="14" name="TextBox 13"/>
          <p:cNvSpPr txBox="1"/>
          <p:nvPr/>
        </p:nvSpPr>
        <p:spPr>
          <a:xfrm>
            <a:off x="4555503" y="1105244"/>
            <a:ext cx="1830548" cy="338554"/>
          </a:xfrm>
          <a:prstGeom prst="rect">
            <a:avLst/>
          </a:prstGeom>
          <a:noFill/>
        </p:spPr>
        <p:txBody>
          <a:bodyPr wrap="square" rtlCol="0">
            <a:spAutoFit/>
          </a:bodyPr>
          <a:lstStyle/>
          <a:p>
            <a:r>
              <a:rPr lang="en-US" sz="1600" b="1" dirty="0">
                <a:latin typeface="Comic Sans MS" panose="030F0702030302020204" pitchFamily="66" charset="0"/>
                <a:ea typeface="Sassoon Primary" charset="0"/>
                <a:cs typeface="Sassoon Primary" charset="0"/>
              </a:rPr>
              <a:t>Summer Term 2</a:t>
            </a:r>
          </a:p>
        </p:txBody>
      </p:sp>
      <p:sp>
        <p:nvSpPr>
          <p:cNvPr id="23" name="TextBox 22"/>
          <p:cNvSpPr txBox="1"/>
          <p:nvPr/>
        </p:nvSpPr>
        <p:spPr>
          <a:xfrm>
            <a:off x="385250" y="760150"/>
            <a:ext cx="1704524" cy="323165"/>
          </a:xfrm>
          <a:prstGeom prst="rect">
            <a:avLst/>
          </a:prstGeom>
          <a:noFill/>
        </p:spPr>
        <p:txBody>
          <a:bodyPr wrap="square" rtlCol="0">
            <a:spAutoFit/>
          </a:bodyPr>
          <a:lstStyle/>
          <a:p>
            <a:r>
              <a:rPr lang="en-US" sz="1500" b="1" u="sng" dirty="0">
                <a:latin typeface="Comic Sans MS" panose="030F0702030302020204" pitchFamily="66" charset="0"/>
                <a:ea typeface="Sassoon Primary" charset="0"/>
                <a:cs typeface="Sassoon Primary" charset="0"/>
              </a:rPr>
              <a:t>Targets</a:t>
            </a:r>
          </a:p>
        </p:txBody>
      </p:sp>
      <p:sp>
        <p:nvSpPr>
          <p:cNvPr id="24" name="TextBox 23"/>
          <p:cNvSpPr txBox="1"/>
          <p:nvPr/>
        </p:nvSpPr>
        <p:spPr>
          <a:xfrm>
            <a:off x="578097" y="1027094"/>
            <a:ext cx="1736423" cy="2769989"/>
          </a:xfrm>
          <a:prstGeom prst="rect">
            <a:avLst/>
          </a:prstGeom>
          <a:noFill/>
        </p:spPr>
        <p:txBody>
          <a:bodyPr wrap="square" rtlCol="0">
            <a:spAutoFit/>
          </a:bodyPr>
          <a:lstStyle/>
          <a:p>
            <a:r>
              <a:rPr lang="en-US" sz="1000" b="1" dirty="0">
                <a:solidFill>
                  <a:srgbClr val="0070C0"/>
                </a:solidFill>
                <a:latin typeface="Comic Sans MS" panose="030F0702030302020204" pitchFamily="66" charset="0"/>
                <a:ea typeface="Sassoon Primary" charset="0"/>
                <a:cs typeface="Sassoon Primary" charset="0"/>
              </a:rPr>
              <a:t>Reading </a:t>
            </a:r>
            <a:br>
              <a:rPr lang="en-US" sz="1000" b="1" dirty="0">
                <a:solidFill>
                  <a:srgbClr val="0070C0"/>
                </a:solidFill>
                <a:latin typeface="Comic Sans MS" panose="030F0702030302020204" pitchFamily="66" charset="0"/>
                <a:ea typeface="Sassoon Primary" charset="0"/>
                <a:cs typeface="Sassoon Primary" charset="0"/>
              </a:rPr>
            </a:br>
            <a:r>
              <a:rPr lang="en-US" sz="900" dirty="0">
                <a:latin typeface="Comic Sans MS" panose="030F0702030302020204" pitchFamily="66" charset="0"/>
                <a:ea typeface="Sassoon Primary" charset="0"/>
                <a:cs typeface="Sassoon Primary" charset="0"/>
              </a:rPr>
              <a:t>To g</a:t>
            </a:r>
            <a:r>
              <a:rPr lang="en-GB" sz="900" dirty="0" err="1">
                <a:latin typeface="Comic Sans MS" panose="030F0702030302020204" pitchFamily="66" charset="0"/>
                <a:ea typeface="Sassoon Primary" charset="0"/>
                <a:cs typeface="Sassoon Primary" charset="0"/>
              </a:rPr>
              <a:t>ive</a:t>
            </a:r>
            <a:r>
              <a:rPr lang="en-GB" sz="900" dirty="0">
                <a:latin typeface="Comic Sans MS" panose="030F0702030302020204" pitchFamily="66" charset="0"/>
                <a:ea typeface="Sassoon Primary" charset="0"/>
                <a:cs typeface="Sassoon Primary" charset="0"/>
              </a:rPr>
              <a:t> thorough explanations of points </a:t>
            </a:r>
            <a:br>
              <a:rPr lang="en-GB" sz="900" dirty="0">
                <a:latin typeface="Comic Sans MS" panose="030F0702030302020204" pitchFamily="66" charset="0"/>
                <a:ea typeface="Sassoon Primary" charset="0"/>
                <a:cs typeface="Sassoon Primary" charset="0"/>
              </a:rPr>
            </a:br>
            <a:r>
              <a:rPr lang="en-GB" sz="900" dirty="0">
                <a:latin typeface="Comic Sans MS" panose="030F0702030302020204" pitchFamily="66" charset="0"/>
                <a:ea typeface="Sassoon Primary" charset="0"/>
                <a:cs typeface="Sassoon Primary" charset="0"/>
              </a:rPr>
              <a:t>and prepare responses to likely conflicting opinions.</a:t>
            </a:r>
            <a:r>
              <a:rPr lang="en-US" sz="1000" dirty="0">
                <a:latin typeface="Comic Sans MS" panose="030F0702030302020204" pitchFamily="66" charset="0"/>
                <a:ea typeface="Sassoon Primary" charset="0"/>
                <a:cs typeface="Sassoon Primary" charset="0"/>
              </a:rPr>
              <a:t/>
            </a:r>
            <a:br>
              <a:rPr lang="en-US" sz="1000" dirty="0">
                <a:latin typeface="Comic Sans MS" panose="030F0702030302020204" pitchFamily="66" charset="0"/>
                <a:ea typeface="Sassoon Primary" charset="0"/>
                <a:cs typeface="Sassoon Primary" charset="0"/>
              </a:rPr>
            </a:br>
            <a:endParaRPr lang="en-US" sz="900" dirty="0">
              <a:latin typeface="Comic Sans MS" panose="030F0702030302020204" pitchFamily="66" charset="0"/>
              <a:ea typeface="Sassoon Primary" charset="0"/>
              <a:cs typeface="Sassoon Primary" charset="0"/>
            </a:endParaRPr>
          </a:p>
          <a:p>
            <a:r>
              <a:rPr lang="en-US" sz="1000" b="1" dirty="0">
                <a:solidFill>
                  <a:srgbClr val="0070C0"/>
                </a:solidFill>
                <a:latin typeface="Comic Sans MS" panose="030F0702030302020204" pitchFamily="66" charset="0"/>
                <a:ea typeface="Sassoon Primary" charset="0"/>
                <a:cs typeface="Sassoon Primary" charset="0"/>
              </a:rPr>
              <a:t>Speaking and Listening </a:t>
            </a:r>
            <a:br>
              <a:rPr lang="en-US" sz="1000" b="1" dirty="0">
                <a:solidFill>
                  <a:srgbClr val="0070C0"/>
                </a:solidFill>
                <a:latin typeface="Comic Sans MS" panose="030F0702030302020204" pitchFamily="66" charset="0"/>
                <a:ea typeface="Sassoon Primary" charset="0"/>
                <a:cs typeface="Sassoon Primary" charset="0"/>
              </a:rPr>
            </a:br>
            <a:r>
              <a:rPr lang="en-GB" sz="900" dirty="0">
                <a:latin typeface="Comic Sans MS" panose="030F0702030302020204" pitchFamily="66" charset="0"/>
                <a:ea typeface="Sassoon Primary" charset="0"/>
                <a:cs typeface="Sassoon Primary" charset="0"/>
              </a:rPr>
              <a:t>To p</a:t>
            </a:r>
            <a:r>
              <a:rPr lang="en-GB" sz="900" dirty="0">
                <a:latin typeface="Comic Sans MS" panose="030F0702030302020204" pitchFamily="66" charset="0"/>
              </a:rPr>
              <a:t>articipate in discussions, presentations, performances, role play, improvisations and debates</a:t>
            </a:r>
            <a:r>
              <a:rPr lang="en-US" sz="900" b="1" dirty="0">
                <a:solidFill>
                  <a:srgbClr val="0070C0"/>
                </a:solidFill>
                <a:latin typeface="Comic Sans MS" panose="030F0702030302020204" pitchFamily="66" charset="0"/>
                <a:ea typeface="Sassoon Primary" charset="0"/>
                <a:cs typeface="Sassoon Primary" charset="0"/>
              </a:rPr>
              <a:t> </a:t>
            </a:r>
            <a:r>
              <a:rPr lang="en-US" sz="1000" dirty="0">
                <a:latin typeface="Comic Sans MS" panose="030F0702030302020204" pitchFamily="66" charset="0"/>
                <a:ea typeface="Sassoon Primary" charset="0"/>
                <a:cs typeface="Sassoon Primary" charset="0"/>
              </a:rPr>
              <a:t/>
            </a:r>
            <a:br>
              <a:rPr lang="en-US" sz="1000" dirty="0">
                <a:latin typeface="Comic Sans MS" panose="030F0702030302020204" pitchFamily="66" charset="0"/>
                <a:ea typeface="Sassoon Primary" charset="0"/>
                <a:cs typeface="Sassoon Primary" charset="0"/>
              </a:rPr>
            </a:br>
            <a:endParaRPr lang="en-GB" sz="900" dirty="0">
              <a:latin typeface="Comic Sans MS" panose="030F0702030302020204" pitchFamily="66" charset="0"/>
              <a:ea typeface="Sassoon Primary" charset="0"/>
              <a:cs typeface="Sassoon Primary" charset="0"/>
            </a:endParaRPr>
          </a:p>
          <a:p>
            <a:r>
              <a:rPr lang="en-GB" sz="900" b="1" dirty="0">
                <a:solidFill>
                  <a:srgbClr val="0070C0"/>
                </a:solidFill>
                <a:latin typeface="Comic Sans MS" panose="030F0702030302020204" pitchFamily="66" charset="0"/>
                <a:ea typeface="Sassoon Primary" charset="0"/>
                <a:cs typeface="Sassoon Primary" charset="0"/>
              </a:rPr>
              <a:t>Maths </a:t>
            </a:r>
            <a:r>
              <a:rPr lang="en-GB" sz="900" dirty="0">
                <a:latin typeface="Comic Sans MS" panose="030F0702030302020204" pitchFamily="66" charset="0"/>
                <a:ea typeface="Sassoon Primary" charset="0"/>
                <a:cs typeface="Sassoon Primary" charset="0"/>
              </a:rPr>
              <a:t/>
            </a:r>
            <a:br>
              <a:rPr lang="en-GB" sz="900" dirty="0">
                <a:latin typeface="Comic Sans MS" panose="030F0702030302020204" pitchFamily="66" charset="0"/>
                <a:ea typeface="Sassoon Primary" charset="0"/>
                <a:cs typeface="Sassoon Primary" charset="0"/>
              </a:rPr>
            </a:br>
            <a:r>
              <a:rPr lang="en-US" sz="900" dirty="0">
                <a:latin typeface="Comic Sans MS" panose="030F0702030302020204" pitchFamily="66" charset="0"/>
                <a:ea typeface="Sassoon Primary" charset="0"/>
                <a:cs typeface="Sassoon Primary" charset="0"/>
              </a:rPr>
              <a:t>To develop a further understanding of algebra</a:t>
            </a:r>
          </a:p>
          <a:p>
            <a:endParaRPr lang="en-US" sz="900" dirty="0">
              <a:solidFill>
                <a:srgbClr val="0070C0"/>
              </a:solidFill>
              <a:latin typeface="Comic Sans MS" panose="030F0702030302020204" pitchFamily="66" charset="0"/>
              <a:ea typeface="Sassoon Primary" charset="0"/>
              <a:cs typeface="Sassoon Primary" charset="0"/>
            </a:endParaRPr>
          </a:p>
          <a:p>
            <a:r>
              <a:rPr lang="en-US" sz="1000" b="1" dirty="0">
                <a:solidFill>
                  <a:srgbClr val="0070C0"/>
                </a:solidFill>
                <a:latin typeface="Comic Sans MS" panose="030F0702030302020204" pitchFamily="66" charset="0"/>
                <a:ea typeface="Sassoon Primary" charset="0"/>
                <a:cs typeface="Sassoon Primary" charset="0"/>
              </a:rPr>
              <a:t>Personal </a:t>
            </a:r>
          </a:p>
          <a:p>
            <a:r>
              <a:rPr lang="en-US" sz="900" dirty="0">
                <a:latin typeface="Comic Sans MS" panose="030F0702030302020204" pitchFamily="66" charset="0"/>
                <a:ea typeface="Sassoon Primary" charset="0"/>
                <a:cs typeface="Sassoon Primary" charset="0"/>
              </a:rPr>
              <a:t>To develop independence and </a:t>
            </a:r>
            <a:r>
              <a:rPr lang="en-US" sz="900" dirty="0" err="1">
                <a:latin typeface="Comic Sans MS" panose="030F0702030302020204" pitchFamily="66" charset="0"/>
                <a:ea typeface="Sassoon Primary" charset="0"/>
                <a:cs typeface="Sassoon Primary" charset="0"/>
              </a:rPr>
              <a:t>organisation</a:t>
            </a:r>
            <a:r>
              <a:rPr lang="en-US" sz="900" dirty="0">
                <a:latin typeface="Comic Sans MS" panose="030F0702030302020204" pitchFamily="66" charset="0"/>
                <a:ea typeface="Sassoon Primary" charset="0"/>
                <a:cs typeface="Sassoon Primary" charset="0"/>
              </a:rPr>
              <a:t> </a:t>
            </a:r>
          </a:p>
        </p:txBody>
      </p:sp>
      <p:pic>
        <p:nvPicPr>
          <p:cNvPr id="25" name="Picture 2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007" y="1080956"/>
            <a:ext cx="223449" cy="150284"/>
          </a:xfrm>
          <a:prstGeom prst="rect">
            <a:avLst/>
          </a:prstGeom>
        </p:spPr>
      </p:pic>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0467" y="1872753"/>
            <a:ext cx="210580" cy="160111"/>
          </a:xfrm>
          <a:prstGeom prst="rect">
            <a:avLst/>
          </a:prstGeom>
        </p:spPr>
      </p:pic>
      <p:pic>
        <p:nvPicPr>
          <p:cNvPr id="27" name="Picture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7346" y="1837352"/>
            <a:ext cx="155937" cy="142377"/>
          </a:xfrm>
          <a:prstGeom prst="rect">
            <a:avLst/>
          </a:prstGeom>
        </p:spPr>
      </p:pic>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5860" y="2731998"/>
            <a:ext cx="168683" cy="220746"/>
          </a:xfrm>
          <a:prstGeom prst="rect">
            <a:avLst/>
          </a:prstGeom>
        </p:spPr>
      </p:pic>
      <p:sp>
        <p:nvSpPr>
          <p:cNvPr id="30" name="Rectangle 29"/>
          <p:cNvSpPr/>
          <p:nvPr/>
        </p:nvSpPr>
        <p:spPr>
          <a:xfrm>
            <a:off x="332683" y="8665380"/>
            <a:ext cx="1909650" cy="738664"/>
          </a:xfrm>
          <a:prstGeom prst="rect">
            <a:avLst/>
          </a:prstGeom>
        </p:spPr>
        <p:txBody>
          <a:bodyPr wrap="square">
            <a:spAutoFit/>
          </a:bodyPr>
          <a:lstStyle/>
          <a:p>
            <a:r>
              <a:rPr lang="en-US" sz="1050" dirty="0">
                <a:latin typeface="Comic Sans MS" panose="030F0702030302020204" pitchFamily="66" charset="0"/>
                <a:ea typeface="Sassoon Primary" charset="0"/>
                <a:cs typeface="Sassoon Primary" charset="0"/>
              </a:rPr>
              <a:t>Parents/carers, if you have any queries, please email school or ring to arrange a call back. Thank you. </a:t>
            </a:r>
          </a:p>
        </p:txBody>
      </p:sp>
      <p:sp>
        <p:nvSpPr>
          <p:cNvPr id="10" name="TextBox 9">
            <a:extLst>
              <a:ext uri="{FF2B5EF4-FFF2-40B4-BE49-F238E27FC236}">
                <a16:creationId xmlns:a16="http://schemas.microsoft.com/office/drawing/2014/main" id="{33091462-7C32-4D3D-A042-2CF7923B91FF}"/>
              </a:ext>
            </a:extLst>
          </p:cNvPr>
          <p:cNvSpPr txBox="1"/>
          <p:nvPr/>
        </p:nvSpPr>
        <p:spPr>
          <a:xfrm>
            <a:off x="332682" y="4180406"/>
            <a:ext cx="2549256" cy="4416594"/>
          </a:xfrm>
          <a:prstGeom prst="rect">
            <a:avLst/>
          </a:prstGeom>
          <a:noFill/>
        </p:spPr>
        <p:txBody>
          <a:bodyPr wrap="square" rtlCol="0">
            <a:spAutoFit/>
          </a:bodyPr>
          <a:lstStyle/>
          <a:p>
            <a:r>
              <a:rPr lang="en-US" sz="1500" b="1" u="sng" dirty="0">
                <a:latin typeface="Comic Sans MS" panose="030F0702030302020204" pitchFamily="66" charset="0"/>
                <a:ea typeface="Sassoon Primary" charset="0"/>
                <a:cs typeface="Sassoon Primary" charset="0"/>
              </a:rPr>
              <a:t>Home learning</a:t>
            </a:r>
            <a:endParaRPr lang="en-GB" sz="1100" dirty="0">
              <a:latin typeface="Comic Sans MS" panose="030F0702030302020204" pitchFamily="66" charset="0"/>
              <a:ea typeface="Sassoon Primary" charset="0"/>
              <a:cs typeface="Sassoon Primary" charset="0"/>
            </a:endParaRPr>
          </a:p>
          <a:p>
            <a:r>
              <a:rPr lang="en-GB" sz="950" b="1" dirty="0">
                <a:solidFill>
                  <a:srgbClr val="0070C0"/>
                </a:solidFill>
                <a:latin typeface="Comic Sans MS" panose="030F0702030302020204" pitchFamily="66" charset="0"/>
                <a:ea typeface="Sassoon Primary" charset="0"/>
                <a:cs typeface="Sassoon Primary" charset="0"/>
              </a:rPr>
              <a:t>- Spellings</a:t>
            </a:r>
            <a:r>
              <a:rPr lang="en-GB" sz="950" b="1" dirty="0">
                <a:latin typeface="Comic Sans MS" panose="030F0702030302020204" pitchFamily="66" charset="0"/>
                <a:ea typeface="Sassoon Primary" charset="0"/>
                <a:cs typeface="Sassoon Primary" charset="0"/>
              </a:rPr>
              <a:t> </a:t>
            </a:r>
            <a:r>
              <a:rPr lang="en-GB" sz="950" dirty="0">
                <a:latin typeface="Comic Sans MS" panose="030F0702030302020204" pitchFamily="66" charset="0"/>
              </a:rPr>
              <a:t>will be given out </a:t>
            </a:r>
            <a:br>
              <a:rPr lang="en-GB" sz="950" dirty="0">
                <a:latin typeface="Comic Sans MS" panose="030F0702030302020204" pitchFamily="66" charset="0"/>
              </a:rPr>
            </a:br>
            <a:r>
              <a:rPr lang="en-GB" sz="950" dirty="0">
                <a:latin typeface="Comic Sans MS" panose="030F0702030302020204" pitchFamily="66" charset="0"/>
              </a:rPr>
              <a:t>every Friday, for a test the </a:t>
            </a:r>
            <a:br>
              <a:rPr lang="en-GB" sz="950" dirty="0">
                <a:latin typeface="Comic Sans MS" panose="030F0702030302020204" pitchFamily="66" charset="0"/>
              </a:rPr>
            </a:br>
            <a:r>
              <a:rPr lang="en-GB" sz="950" dirty="0">
                <a:latin typeface="Comic Sans MS" panose="030F0702030302020204" pitchFamily="66" charset="0"/>
              </a:rPr>
              <a:t>following Friday. </a:t>
            </a:r>
            <a:br>
              <a:rPr lang="en-GB" sz="950" dirty="0">
                <a:latin typeface="Comic Sans MS" panose="030F0702030302020204" pitchFamily="66" charset="0"/>
              </a:rPr>
            </a:br>
            <a:endParaRPr lang="en-GB" sz="950" dirty="0">
              <a:latin typeface="Comic Sans MS" panose="030F0702030302020204" pitchFamily="66" charset="0"/>
              <a:ea typeface="Sassoon Primary" charset="0"/>
              <a:cs typeface="Sassoon Primary" charset="0"/>
            </a:endParaRPr>
          </a:p>
          <a:p>
            <a:r>
              <a:rPr lang="en-GB" sz="950" b="1" dirty="0">
                <a:solidFill>
                  <a:srgbClr val="0070C0"/>
                </a:solidFill>
                <a:latin typeface="Comic Sans MS" panose="030F0702030302020204" pitchFamily="66" charset="0"/>
              </a:rPr>
              <a:t>-</a:t>
            </a:r>
            <a:r>
              <a:rPr lang="en-GB" sz="950" dirty="0">
                <a:latin typeface="Comic Sans MS" panose="030F0702030302020204" pitchFamily="66" charset="0"/>
              </a:rPr>
              <a:t> In addition to spellings and </a:t>
            </a:r>
            <a:br>
              <a:rPr lang="en-GB" sz="950" dirty="0">
                <a:latin typeface="Comic Sans MS" panose="030F0702030302020204" pitchFamily="66" charset="0"/>
              </a:rPr>
            </a:br>
            <a:r>
              <a:rPr lang="en-GB" sz="950" dirty="0">
                <a:latin typeface="Comic Sans MS" panose="030F0702030302020204" pitchFamily="66" charset="0"/>
              </a:rPr>
              <a:t>reading, a </a:t>
            </a:r>
            <a:r>
              <a:rPr lang="en-GB" sz="950" b="1" dirty="0">
                <a:solidFill>
                  <a:srgbClr val="0070C0"/>
                </a:solidFill>
                <a:latin typeface="Comic Sans MS" panose="030F0702030302020204" pitchFamily="66" charset="0"/>
              </a:rPr>
              <a:t>History, Science or </a:t>
            </a:r>
            <a:br>
              <a:rPr lang="en-GB" sz="950" b="1" dirty="0">
                <a:solidFill>
                  <a:srgbClr val="0070C0"/>
                </a:solidFill>
                <a:latin typeface="Comic Sans MS" panose="030F0702030302020204" pitchFamily="66" charset="0"/>
              </a:rPr>
            </a:br>
            <a:r>
              <a:rPr lang="en-GB" sz="950" b="1" dirty="0">
                <a:solidFill>
                  <a:srgbClr val="0070C0"/>
                </a:solidFill>
                <a:latin typeface="Comic Sans MS" panose="030F0702030302020204" pitchFamily="66" charset="0"/>
              </a:rPr>
              <a:t>Geography </a:t>
            </a:r>
            <a:r>
              <a:rPr lang="en-GB" sz="950" dirty="0">
                <a:latin typeface="Comic Sans MS" panose="030F0702030302020204" pitchFamily="66" charset="0"/>
              </a:rPr>
              <a:t>activity will be given </a:t>
            </a:r>
            <a:br>
              <a:rPr lang="en-GB" sz="950" dirty="0">
                <a:latin typeface="Comic Sans MS" panose="030F0702030302020204" pitchFamily="66" charset="0"/>
              </a:rPr>
            </a:br>
            <a:r>
              <a:rPr lang="en-GB" sz="950" dirty="0">
                <a:latin typeface="Comic Sans MS" panose="030F0702030302020204" pitchFamily="66" charset="0"/>
              </a:rPr>
              <a:t>out on a </a:t>
            </a:r>
            <a:r>
              <a:rPr lang="en-GB" sz="950" b="1" dirty="0">
                <a:latin typeface="Comic Sans MS" panose="030F0702030302020204" pitchFamily="66" charset="0"/>
              </a:rPr>
              <a:t>Friday</a:t>
            </a:r>
            <a:r>
              <a:rPr lang="en-GB" sz="950" dirty="0">
                <a:latin typeface="Comic Sans MS" panose="030F0702030302020204" pitchFamily="66" charset="0"/>
              </a:rPr>
              <a:t> and will be due in </a:t>
            </a:r>
            <a:br>
              <a:rPr lang="en-GB" sz="950" dirty="0">
                <a:latin typeface="Comic Sans MS" panose="030F0702030302020204" pitchFamily="66" charset="0"/>
              </a:rPr>
            </a:br>
            <a:r>
              <a:rPr lang="en-GB" sz="950" dirty="0">
                <a:latin typeface="Comic Sans MS" panose="030F0702030302020204" pitchFamily="66" charset="0"/>
              </a:rPr>
              <a:t>the following </a:t>
            </a:r>
            <a:r>
              <a:rPr lang="en-GB" sz="950" b="1" dirty="0">
                <a:latin typeface="Comic Sans MS" panose="030F0702030302020204" pitchFamily="66" charset="0"/>
              </a:rPr>
              <a:t>Friday </a:t>
            </a:r>
            <a:r>
              <a:rPr lang="en-GB" sz="950" dirty="0">
                <a:latin typeface="Comic Sans MS" panose="030F0702030302020204" pitchFamily="66" charset="0"/>
              </a:rPr>
              <a:t>- on Seesaw </a:t>
            </a:r>
            <a:br>
              <a:rPr lang="en-GB" sz="950" dirty="0">
                <a:latin typeface="Comic Sans MS" panose="030F0702030302020204" pitchFamily="66" charset="0"/>
              </a:rPr>
            </a:br>
            <a:r>
              <a:rPr lang="en-GB" sz="950" dirty="0">
                <a:latin typeface="Comic Sans MS" panose="030F0702030302020204" pitchFamily="66" charset="0"/>
              </a:rPr>
              <a:t>and printed if need be.</a:t>
            </a:r>
            <a:r>
              <a:rPr lang="en-GB" sz="950" b="1" dirty="0">
                <a:latin typeface="Comic Sans MS" panose="030F0702030302020204" pitchFamily="66" charset="0"/>
              </a:rPr>
              <a:t> </a:t>
            </a:r>
            <a:br>
              <a:rPr lang="en-GB" sz="950" b="1" dirty="0">
                <a:latin typeface="Comic Sans MS" panose="030F0702030302020204" pitchFamily="66" charset="0"/>
              </a:rPr>
            </a:br>
            <a:endParaRPr lang="en-GB" sz="950" dirty="0">
              <a:latin typeface="Comic Sans MS" panose="030F0702030302020204" pitchFamily="66" charset="0"/>
              <a:ea typeface="Sassoon Primary" charset="0"/>
              <a:cs typeface="Sassoon Primary" charset="0"/>
            </a:endParaRPr>
          </a:p>
          <a:p>
            <a:r>
              <a:rPr lang="en-GB" sz="950" b="1" dirty="0">
                <a:solidFill>
                  <a:srgbClr val="0070C0"/>
                </a:solidFill>
                <a:latin typeface="Comic Sans MS" panose="030F0702030302020204" pitchFamily="66" charset="0"/>
                <a:ea typeface="Sassoon Primary" charset="0"/>
                <a:cs typeface="Sassoon Primary" charset="0"/>
              </a:rPr>
              <a:t>-</a:t>
            </a:r>
            <a:r>
              <a:rPr lang="en-GB" sz="950" dirty="0">
                <a:latin typeface="Comic Sans MS" panose="030F0702030302020204" pitchFamily="66" charset="0"/>
              </a:rPr>
              <a:t> Parents/carers, </a:t>
            </a:r>
            <a:br>
              <a:rPr lang="en-GB" sz="950" dirty="0">
                <a:latin typeface="Comic Sans MS" panose="030F0702030302020204" pitchFamily="66" charset="0"/>
              </a:rPr>
            </a:br>
            <a:r>
              <a:rPr lang="en-GB" sz="950" b="1" dirty="0">
                <a:solidFill>
                  <a:srgbClr val="0070C0"/>
                </a:solidFill>
                <a:latin typeface="Comic Sans MS" panose="030F0702030302020204" pitchFamily="66" charset="0"/>
              </a:rPr>
              <a:t>Reading Diaries </a:t>
            </a:r>
            <a:r>
              <a:rPr lang="en-GB" sz="950" dirty="0">
                <a:latin typeface="Comic Sans MS" panose="030F0702030302020204" pitchFamily="66" charset="0"/>
              </a:rPr>
              <a:t>should</a:t>
            </a:r>
            <a:br>
              <a:rPr lang="en-GB" sz="950" dirty="0">
                <a:latin typeface="Comic Sans MS" panose="030F0702030302020204" pitchFamily="66" charset="0"/>
              </a:rPr>
            </a:br>
            <a:r>
              <a:rPr lang="en-GB" sz="950" dirty="0">
                <a:latin typeface="Comic Sans MS" panose="030F0702030302020204" pitchFamily="66" charset="0"/>
              </a:rPr>
              <a:t>continue to be brought in to </a:t>
            </a:r>
            <a:br>
              <a:rPr lang="en-GB" sz="950" dirty="0">
                <a:latin typeface="Comic Sans MS" panose="030F0702030302020204" pitchFamily="66" charset="0"/>
              </a:rPr>
            </a:br>
            <a:r>
              <a:rPr lang="en-GB" sz="950" dirty="0">
                <a:latin typeface="Comic Sans MS" panose="030F0702030302020204" pitchFamily="66" charset="0"/>
              </a:rPr>
              <a:t>school </a:t>
            </a:r>
            <a:r>
              <a:rPr lang="en-GB" sz="950" b="1" dirty="0">
                <a:latin typeface="Comic Sans MS" panose="030F0702030302020204" pitchFamily="66" charset="0"/>
              </a:rPr>
              <a:t>every day. Reading at </a:t>
            </a:r>
            <a:br>
              <a:rPr lang="en-GB" sz="950" b="1" dirty="0">
                <a:latin typeface="Comic Sans MS" panose="030F0702030302020204" pitchFamily="66" charset="0"/>
              </a:rPr>
            </a:br>
            <a:r>
              <a:rPr lang="en-GB" sz="950" b="1" dirty="0">
                <a:latin typeface="Comic Sans MS" panose="030F0702030302020204" pitchFamily="66" charset="0"/>
              </a:rPr>
              <a:t>home and reading diaries signed </a:t>
            </a:r>
            <a:br>
              <a:rPr lang="en-GB" sz="950" b="1" dirty="0">
                <a:latin typeface="Comic Sans MS" panose="030F0702030302020204" pitchFamily="66" charset="0"/>
              </a:rPr>
            </a:br>
            <a:r>
              <a:rPr lang="en-GB" sz="950" b="1" dirty="0">
                <a:latin typeface="Comic Sans MS" panose="030F0702030302020204" pitchFamily="66" charset="0"/>
              </a:rPr>
              <a:t>by an adult will lead to house </a:t>
            </a:r>
            <a:br>
              <a:rPr lang="en-GB" sz="950" b="1" dirty="0">
                <a:latin typeface="Comic Sans MS" panose="030F0702030302020204" pitchFamily="66" charset="0"/>
              </a:rPr>
            </a:br>
            <a:r>
              <a:rPr lang="en-GB" sz="950" b="1" dirty="0">
                <a:latin typeface="Comic Sans MS" panose="030F0702030302020204" pitchFamily="66" charset="0"/>
              </a:rPr>
              <a:t>points!</a:t>
            </a:r>
            <a:r>
              <a:rPr lang="en-GB" sz="950" dirty="0">
                <a:solidFill>
                  <a:srgbClr val="FF0000"/>
                </a:solidFill>
                <a:latin typeface="Comic Sans MS" panose="030F0702030302020204" pitchFamily="66" charset="0"/>
              </a:rPr>
              <a:t/>
            </a:r>
            <a:br>
              <a:rPr lang="en-GB" sz="950" dirty="0">
                <a:solidFill>
                  <a:srgbClr val="FF0000"/>
                </a:solidFill>
                <a:latin typeface="Comic Sans MS" panose="030F0702030302020204" pitchFamily="66" charset="0"/>
              </a:rPr>
            </a:br>
            <a:endParaRPr lang="en-GB" sz="950" dirty="0">
              <a:latin typeface="Comic Sans MS" panose="030F0702030302020204" pitchFamily="66" charset="0"/>
              <a:ea typeface="Sassoon Primary" charset="0"/>
              <a:cs typeface="Sassoon Primary" charset="0"/>
            </a:endParaRPr>
          </a:p>
          <a:p>
            <a:r>
              <a:rPr lang="en-GB" sz="950" b="1" dirty="0">
                <a:solidFill>
                  <a:srgbClr val="0070C0"/>
                </a:solidFill>
                <a:latin typeface="Comic Sans MS" panose="030F0702030302020204" pitchFamily="66" charset="0"/>
                <a:ea typeface="Sassoon Primary" charset="0"/>
                <a:cs typeface="Sassoon Primary" charset="0"/>
              </a:rPr>
              <a:t>-</a:t>
            </a:r>
            <a:r>
              <a:rPr lang="en-GB" sz="950" dirty="0">
                <a:latin typeface="Comic Sans MS" panose="030F0702030302020204" pitchFamily="66" charset="0"/>
                <a:ea typeface="Sassoon Primary" charset="0"/>
                <a:cs typeface="Sassoon Primary" charset="0"/>
              </a:rPr>
              <a:t> </a:t>
            </a:r>
            <a:r>
              <a:rPr lang="en-GB" sz="950" b="1" dirty="0">
                <a:solidFill>
                  <a:srgbClr val="0070C0"/>
                </a:solidFill>
                <a:latin typeface="Comic Sans MS" panose="030F0702030302020204" pitchFamily="66" charset="0"/>
                <a:ea typeface="Sassoon Primary" charset="0"/>
                <a:cs typeface="Sassoon Primary" charset="0"/>
              </a:rPr>
              <a:t>Times Tables </a:t>
            </a:r>
            <a:r>
              <a:rPr lang="en-GB" sz="950" b="1" dirty="0" err="1">
                <a:solidFill>
                  <a:srgbClr val="0070C0"/>
                </a:solidFill>
                <a:latin typeface="Comic Sans MS" panose="030F0702030302020204" pitchFamily="66" charset="0"/>
                <a:ea typeface="Sassoon Primary" charset="0"/>
                <a:cs typeface="Sassoon Primary" charset="0"/>
              </a:rPr>
              <a:t>Rockstars</a:t>
            </a:r>
            <a:r>
              <a:rPr lang="en-GB" sz="950" b="1" dirty="0">
                <a:solidFill>
                  <a:srgbClr val="0070C0"/>
                </a:solidFill>
                <a:latin typeface="Comic Sans MS" panose="030F0702030302020204" pitchFamily="66" charset="0"/>
                <a:ea typeface="Sassoon Primary" charset="0"/>
                <a:cs typeface="Sassoon Primary" charset="0"/>
              </a:rPr>
              <a:t> </a:t>
            </a:r>
            <a:br>
              <a:rPr lang="en-GB" sz="950" b="1" dirty="0">
                <a:solidFill>
                  <a:srgbClr val="0070C0"/>
                </a:solidFill>
                <a:latin typeface="Comic Sans MS" panose="030F0702030302020204" pitchFamily="66" charset="0"/>
                <a:ea typeface="Sassoon Primary" charset="0"/>
                <a:cs typeface="Sassoon Primary" charset="0"/>
              </a:rPr>
            </a:br>
            <a:r>
              <a:rPr lang="en-GB" sz="950" b="1" dirty="0">
                <a:solidFill>
                  <a:srgbClr val="0070C0"/>
                </a:solidFill>
                <a:latin typeface="Comic Sans MS" panose="030F0702030302020204" pitchFamily="66" charset="0"/>
                <a:ea typeface="Sassoon Primary" charset="0"/>
                <a:cs typeface="Sassoon Primary" charset="0"/>
              </a:rPr>
              <a:t>and Maths Shed</a:t>
            </a:r>
            <a:r>
              <a:rPr lang="en-GB" sz="950" dirty="0">
                <a:latin typeface="Comic Sans MS" panose="030F0702030302020204" pitchFamily="66" charset="0"/>
                <a:ea typeface="Sassoon Primary" charset="0"/>
                <a:cs typeface="Sassoon Primary" charset="0"/>
              </a:rPr>
              <a:t/>
            </a:r>
            <a:br>
              <a:rPr lang="en-GB" sz="950" dirty="0">
                <a:latin typeface="Comic Sans MS" panose="030F0702030302020204" pitchFamily="66" charset="0"/>
                <a:ea typeface="Sassoon Primary" charset="0"/>
                <a:cs typeface="Sassoon Primary" charset="0"/>
              </a:rPr>
            </a:br>
            <a:r>
              <a:rPr lang="en-GB" sz="950" dirty="0">
                <a:latin typeface="Comic Sans MS" panose="030F0702030302020204" pitchFamily="66" charset="0"/>
                <a:ea typeface="Sassoon Primary" charset="0"/>
                <a:cs typeface="Sassoon Primary" charset="0"/>
              </a:rPr>
              <a:t>Please try to encourage your </a:t>
            </a:r>
            <a:br>
              <a:rPr lang="en-GB" sz="950" dirty="0">
                <a:latin typeface="Comic Sans MS" panose="030F0702030302020204" pitchFamily="66" charset="0"/>
                <a:ea typeface="Sassoon Primary" charset="0"/>
                <a:cs typeface="Sassoon Primary" charset="0"/>
              </a:rPr>
            </a:br>
            <a:r>
              <a:rPr lang="en-GB" sz="950" dirty="0">
                <a:latin typeface="Comic Sans MS" panose="030F0702030302020204" pitchFamily="66" charset="0"/>
                <a:ea typeface="Sassoon Primary" charset="0"/>
                <a:cs typeface="Sassoon Primary" charset="0"/>
              </a:rPr>
              <a:t>child to access TTRS regularly. </a:t>
            </a:r>
          </a:p>
          <a:p>
            <a:r>
              <a:rPr lang="en-GB" sz="950" dirty="0">
                <a:latin typeface="Comic Sans MS" panose="030F0702030302020204" pitchFamily="66" charset="0"/>
                <a:ea typeface="Sassoon Primary" charset="0"/>
                <a:cs typeface="Sassoon Primary" charset="0"/>
              </a:rPr>
              <a:t>On Maths Shed they can </a:t>
            </a:r>
            <a:br>
              <a:rPr lang="en-GB" sz="950" dirty="0">
                <a:latin typeface="Comic Sans MS" panose="030F0702030302020204" pitchFamily="66" charset="0"/>
                <a:ea typeface="Sassoon Primary" charset="0"/>
                <a:cs typeface="Sassoon Primary" charset="0"/>
              </a:rPr>
            </a:br>
            <a:r>
              <a:rPr lang="en-GB" sz="950" dirty="0">
                <a:latin typeface="Comic Sans MS" panose="030F0702030302020204" pitchFamily="66" charset="0"/>
                <a:ea typeface="Sassoon Primary" charset="0"/>
                <a:cs typeface="Sassoon Primary" charset="0"/>
              </a:rPr>
              <a:t>practise their maths skills in a </a:t>
            </a:r>
            <a:br>
              <a:rPr lang="en-GB" sz="950" dirty="0">
                <a:latin typeface="Comic Sans MS" panose="030F0702030302020204" pitchFamily="66" charset="0"/>
                <a:ea typeface="Sassoon Primary" charset="0"/>
                <a:cs typeface="Sassoon Primary" charset="0"/>
              </a:rPr>
            </a:br>
            <a:r>
              <a:rPr lang="en-GB" sz="950" dirty="0">
                <a:latin typeface="Comic Sans MS" panose="030F0702030302020204" pitchFamily="66" charset="0"/>
                <a:ea typeface="Sassoon Primary" charset="0"/>
                <a:cs typeface="Sassoon Primary" charset="0"/>
              </a:rPr>
              <a:t>variety of challenges (Ed Shed </a:t>
            </a:r>
            <a:br>
              <a:rPr lang="en-GB" sz="950" dirty="0">
                <a:latin typeface="Comic Sans MS" panose="030F0702030302020204" pitchFamily="66" charset="0"/>
                <a:ea typeface="Sassoon Primary" charset="0"/>
                <a:cs typeface="Sassoon Primary" charset="0"/>
              </a:rPr>
            </a:br>
            <a:r>
              <a:rPr lang="en-GB" sz="950" dirty="0">
                <a:latin typeface="Comic Sans MS" panose="030F0702030302020204" pitchFamily="66" charset="0"/>
                <a:ea typeface="Sassoon Primary" charset="0"/>
                <a:cs typeface="Sassoon Primary" charset="0"/>
              </a:rPr>
              <a:t>login). </a:t>
            </a:r>
            <a:endParaRPr lang="en-US" sz="950" dirty="0">
              <a:latin typeface="Comic Sans MS" panose="030F0702030302020204" pitchFamily="66" charset="0"/>
              <a:ea typeface="Sassoon Primary" charset="0"/>
              <a:cs typeface="Sassoon Primary" charset="0"/>
            </a:endParaRPr>
          </a:p>
        </p:txBody>
      </p:sp>
      <p:sp>
        <p:nvSpPr>
          <p:cNvPr id="35" name="TextBox 34">
            <a:extLst>
              <a:ext uri="{FF2B5EF4-FFF2-40B4-BE49-F238E27FC236}">
                <a16:creationId xmlns:a16="http://schemas.microsoft.com/office/drawing/2014/main" id="{8C51FD9F-62E8-FCB3-A643-F7B19FAB5289}"/>
              </a:ext>
            </a:extLst>
          </p:cNvPr>
          <p:cNvSpPr txBox="1"/>
          <p:nvPr/>
        </p:nvSpPr>
        <p:spPr>
          <a:xfrm>
            <a:off x="2365197" y="7454979"/>
            <a:ext cx="4076633" cy="2385268"/>
          </a:xfrm>
          <a:prstGeom prst="rect">
            <a:avLst/>
          </a:prstGeom>
          <a:noFill/>
        </p:spPr>
        <p:txBody>
          <a:bodyPr wrap="square" rtlCol="0">
            <a:spAutoFit/>
          </a:bodyPr>
          <a:lstStyle/>
          <a:p>
            <a:r>
              <a:rPr lang="en-US" sz="1500" b="1" u="sng" dirty="0">
                <a:latin typeface="Comic Sans MS" panose="030F0702030302020204" pitchFamily="66" charset="0"/>
                <a:ea typeface="Sassoon Primary" charset="0"/>
                <a:cs typeface="Sassoon Primary" charset="0"/>
              </a:rPr>
              <a:t>Key dates in Year 6 Summer Term </a:t>
            </a:r>
            <a:br>
              <a:rPr lang="en-US" sz="1500" b="1" u="sng" dirty="0">
                <a:latin typeface="Comic Sans MS" panose="030F0702030302020204" pitchFamily="66" charset="0"/>
                <a:ea typeface="Sassoon Primary" charset="0"/>
                <a:cs typeface="Sassoon Primary" charset="0"/>
              </a:rPr>
            </a:br>
            <a:endParaRPr lang="en-GB" sz="1100" dirty="0">
              <a:latin typeface="Comic Sans MS" panose="030F0702030302020204" pitchFamily="66" charset="0"/>
              <a:ea typeface="Sassoon Primary" charset="0"/>
              <a:cs typeface="Sassoon Primary" charset="0"/>
            </a:endParaRPr>
          </a:p>
          <a:p>
            <a:r>
              <a:rPr lang="en-GB" sz="1100" dirty="0">
                <a:latin typeface="Comic Sans MS" panose="030F0702030302020204" pitchFamily="66" charset="0"/>
                <a:ea typeface="Sassoon Primary" charset="0"/>
                <a:cs typeface="Sassoon Primary" charset="0"/>
              </a:rPr>
              <a:t>2</a:t>
            </a:r>
            <a:r>
              <a:rPr lang="en-GB" sz="1100" baseline="30000" dirty="0">
                <a:latin typeface="Comic Sans MS" panose="030F0702030302020204" pitchFamily="66" charset="0"/>
                <a:ea typeface="Sassoon Primary" charset="0"/>
                <a:cs typeface="Sassoon Primary" charset="0"/>
              </a:rPr>
              <a:t>nd</a:t>
            </a:r>
            <a:r>
              <a:rPr lang="en-GB" sz="1100" dirty="0">
                <a:latin typeface="Comic Sans MS" panose="030F0702030302020204" pitchFamily="66" charset="0"/>
                <a:ea typeface="Sassoon Primary" charset="0"/>
                <a:cs typeface="Sassoon Primary" charset="0"/>
              </a:rPr>
              <a:t> June – Training Day</a:t>
            </a:r>
          </a:p>
          <a:p>
            <a:r>
              <a:rPr lang="en-GB" sz="1100" dirty="0">
                <a:latin typeface="Comic Sans MS" panose="030F0702030302020204" pitchFamily="66" charset="0"/>
                <a:ea typeface="Sassoon Primary" charset="0"/>
                <a:cs typeface="Sassoon Primary" charset="0"/>
              </a:rPr>
              <a:t>4</a:t>
            </a:r>
            <a:r>
              <a:rPr lang="en-GB" sz="1100" baseline="30000" dirty="0">
                <a:latin typeface="Comic Sans MS" panose="030F0702030302020204" pitchFamily="66" charset="0"/>
                <a:ea typeface="Sassoon Primary" charset="0"/>
                <a:cs typeface="Sassoon Primary" charset="0"/>
              </a:rPr>
              <a:t>th</a:t>
            </a:r>
            <a:r>
              <a:rPr lang="en-GB" sz="1100" dirty="0">
                <a:latin typeface="Comic Sans MS" panose="030F0702030302020204" pitchFamily="66" charset="0"/>
                <a:ea typeface="Sassoon Primary" charset="0"/>
                <a:cs typeface="Sassoon Primary" charset="0"/>
              </a:rPr>
              <a:t> June – Cricket Tournament at </a:t>
            </a:r>
            <a:r>
              <a:rPr lang="en-GB" sz="1100" dirty="0" err="1">
                <a:latin typeface="Comic Sans MS" panose="030F0702030302020204" pitchFamily="66" charset="0"/>
                <a:ea typeface="Sassoon Primary" charset="0"/>
                <a:cs typeface="Sassoon Primary" charset="0"/>
              </a:rPr>
              <a:t>Backworth</a:t>
            </a:r>
            <a:r>
              <a:rPr lang="en-GB" sz="1100" dirty="0">
                <a:latin typeface="Comic Sans MS" panose="030F0702030302020204" pitchFamily="66" charset="0"/>
                <a:ea typeface="Sassoon Primary" charset="0"/>
                <a:cs typeface="Sassoon Primary" charset="0"/>
              </a:rPr>
              <a:t> Cricket Club</a:t>
            </a:r>
          </a:p>
          <a:p>
            <a:r>
              <a:rPr lang="en-GB" sz="1100" dirty="0">
                <a:latin typeface="Comic Sans MS" panose="030F0702030302020204" pitchFamily="66" charset="0"/>
                <a:ea typeface="Sassoon Primary" charset="0"/>
                <a:cs typeface="Sassoon Primary" charset="0"/>
              </a:rPr>
              <a:t>17</a:t>
            </a:r>
            <a:r>
              <a:rPr lang="en-GB" sz="1100" baseline="30000" dirty="0">
                <a:latin typeface="Comic Sans MS" panose="030F0702030302020204" pitchFamily="66" charset="0"/>
                <a:ea typeface="Sassoon Primary" charset="0"/>
                <a:cs typeface="Sassoon Primary" charset="0"/>
              </a:rPr>
              <a:t>th</a:t>
            </a:r>
            <a:r>
              <a:rPr lang="en-GB" sz="1100" dirty="0">
                <a:latin typeface="Comic Sans MS" panose="030F0702030302020204" pitchFamily="66" charset="0"/>
                <a:ea typeface="Sassoon Primary" charset="0"/>
                <a:cs typeface="Sassoon Primary" charset="0"/>
              </a:rPr>
              <a:t> June – Sports Day</a:t>
            </a:r>
          </a:p>
          <a:p>
            <a:r>
              <a:rPr lang="en-GB" sz="1100" dirty="0">
                <a:latin typeface="Comic Sans MS" panose="030F0702030302020204" pitchFamily="66" charset="0"/>
                <a:ea typeface="Sassoon Primary" charset="0"/>
                <a:cs typeface="Sassoon Primary" charset="0"/>
              </a:rPr>
              <a:t>3</a:t>
            </a:r>
            <a:r>
              <a:rPr lang="en-GB" sz="1100" baseline="30000" dirty="0">
                <a:latin typeface="Comic Sans MS" panose="030F0702030302020204" pitchFamily="66" charset="0"/>
                <a:ea typeface="Sassoon Primary" charset="0"/>
                <a:cs typeface="Sassoon Primary" charset="0"/>
              </a:rPr>
              <a:t>rd</a:t>
            </a:r>
            <a:r>
              <a:rPr lang="en-GB" sz="1100" dirty="0">
                <a:latin typeface="Comic Sans MS" panose="030F0702030302020204" pitchFamily="66" charset="0"/>
                <a:ea typeface="Sassoon Primary" charset="0"/>
                <a:cs typeface="Sassoon Primary" charset="0"/>
              </a:rPr>
              <a:t> July – Alnwick Gardens</a:t>
            </a:r>
          </a:p>
          <a:p>
            <a:r>
              <a:rPr lang="en-GB" sz="1100" dirty="0">
                <a:latin typeface="Comic Sans MS" panose="030F0702030302020204" pitchFamily="66" charset="0"/>
                <a:ea typeface="Sassoon Primary" charset="0"/>
                <a:cs typeface="Sassoon Primary" charset="0"/>
              </a:rPr>
              <a:t>7/8</a:t>
            </a:r>
            <a:r>
              <a:rPr lang="en-GB" sz="1100" baseline="30000" dirty="0">
                <a:latin typeface="Comic Sans MS" panose="030F0702030302020204" pitchFamily="66" charset="0"/>
                <a:ea typeface="Sassoon Primary" charset="0"/>
                <a:cs typeface="Sassoon Primary" charset="0"/>
              </a:rPr>
              <a:t>th</a:t>
            </a:r>
            <a:r>
              <a:rPr lang="en-GB" sz="1100" dirty="0">
                <a:latin typeface="Comic Sans MS" panose="030F0702030302020204" pitchFamily="66" charset="0"/>
                <a:ea typeface="Sassoon Primary" charset="0"/>
                <a:cs typeface="Sassoon Primary" charset="0"/>
              </a:rPr>
              <a:t> July – NGA Transition Days (make your own way)</a:t>
            </a:r>
          </a:p>
          <a:p>
            <a:r>
              <a:rPr lang="en-GB" sz="1100" dirty="0">
                <a:latin typeface="Comic Sans MS" panose="030F0702030302020204" pitchFamily="66" charset="0"/>
                <a:ea typeface="Sassoon Primary" charset="0"/>
                <a:cs typeface="Sassoon Primary" charset="0"/>
              </a:rPr>
              <a:t>16</a:t>
            </a:r>
            <a:r>
              <a:rPr lang="en-GB" sz="1100" baseline="30000" dirty="0">
                <a:latin typeface="Comic Sans MS" panose="030F0702030302020204" pitchFamily="66" charset="0"/>
                <a:ea typeface="Sassoon Primary" charset="0"/>
                <a:cs typeface="Sassoon Primary" charset="0"/>
              </a:rPr>
              <a:t>th</a:t>
            </a:r>
            <a:r>
              <a:rPr lang="en-GB" sz="1100" dirty="0">
                <a:latin typeface="Comic Sans MS" panose="030F0702030302020204" pitchFamily="66" charset="0"/>
                <a:ea typeface="Sassoon Primary" charset="0"/>
                <a:cs typeface="Sassoon Primary" charset="0"/>
              </a:rPr>
              <a:t> July – Leaver’s Assembly </a:t>
            </a:r>
          </a:p>
          <a:p>
            <a:endParaRPr lang="en-GB" sz="1100" dirty="0">
              <a:latin typeface="Comic Sans MS" panose="030F0702030302020204" pitchFamily="66" charset="0"/>
              <a:ea typeface="Sassoon Primary" charset="0"/>
              <a:cs typeface="Sassoon Primary" charset="0"/>
            </a:endParaRPr>
          </a:p>
          <a:p>
            <a:endParaRPr lang="en-GB" sz="1100" dirty="0">
              <a:latin typeface="Comic Sans MS" panose="030F0702030302020204" pitchFamily="66" charset="0"/>
              <a:ea typeface="Sassoon Primary" charset="0"/>
              <a:cs typeface="Sassoon Primary" charset="0"/>
            </a:endParaRPr>
          </a:p>
          <a:p>
            <a:endParaRPr lang="en-GB" sz="1100" dirty="0">
              <a:latin typeface="Comic Sans MS" panose="030F0702030302020204" pitchFamily="66" charset="0"/>
              <a:ea typeface="Sassoon Primary" charset="0"/>
              <a:cs typeface="Sassoon Primary" charset="0"/>
            </a:endParaRPr>
          </a:p>
          <a:p>
            <a:r>
              <a:rPr lang="en-GB" sz="1200" dirty="0">
                <a:latin typeface="Comic Sans MS" panose="030F0702030302020204" pitchFamily="66" charset="0"/>
                <a:ea typeface="Sassoon Primary" charset="0"/>
                <a:cs typeface="Sassoon Primary" charset="0"/>
              </a:rPr>
              <a:t/>
            </a:r>
            <a:br>
              <a:rPr lang="en-GB" sz="1200" dirty="0">
                <a:latin typeface="Comic Sans MS" panose="030F0702030302020204" pitchFamily="66" charset="0"/>
                <a:ea typeface="Sassoon Primary" charset="0"/>
                <a:cs typeface="Sassoon Primary" charset="0"/>
              </a:rPr>
            </a:br>
            <a:r>
              <a:rPr lang="en-GB" sz="1200" dirty="0">
                <a:latin typeface="Comic Sans MS" panose="030F0702030302020204" pitchFamily="66" charset="0"/>
                <a:ea typeface="Sassoon Primary" charset="0"/>
                <a:cs typeface="Sassoon Primary" charset="0"/>
              </a:rPr>
              <a:t> </a:t>
            </a:r>
            <a:endParaRPr lang="en-US" sz="1050" dirty="0">
              <a:latin typeface="Comic Sans MS" panose="030F0702030302020204" pitchFamily="66" charset="0"/>
              <a:ea typeface="Sassoon Primary" charset="0"/>
              <a:cs typeface="Sassoon Primary" charset="0"/>
            </a:endParaRPr>
          </a:p>
        </p:txBody>
      </p:sp>
      <p:pic>
        <p:nvPicPr>
          <p:cNvPr id="29" name="Picture 4" descr="Maya | People, Language, &amp; Civilization | Britannica"/>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40773" y="5806918"/>
            <a:ext cx="943595" cy="125812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lectronics Basics Symbols | Electrical symbols, Electronics basics ...">
            <a:extLst>
              <a:ext uri="{FF2B5EF4-FFF2-40B4-BE49-F238E27FC236}">
                <a16:creationId xmlns:a16="http://schemas.microsoft.com/office/drawing/2014/main" id="{FA80594B-DD94-85B5-8B8C-7EE254EEF0A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69205" y="4400281"/>
            <a:ext cx="1189435" cy="1059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68942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5CEA7E11284E448EA1D63875BE2807" ma:contentTypeVersion="15" ma:contentTypeDescription="Create a new document." ma:contentTypeScope="" ma:versionID="3a51da2b726d550ac39139d607285e8b">
  <xsd:schema xmlns:xsd="http://www.w3.org/2001/XMLSchema" xmlns:xs="http://www.w3.org/2001/XMLSchema" xmlns:p="http://schemas.microsoft.com/office/2006/metadata/properties" xmlns:ns3="9d83e8cf-d6c2-40e3-872f-8f9507892beb" xmlns:ns4="b1a72ae4-b999-4270-af3b-500417b03ea1" targetNamespace="http://schemas.microsoft.com/office/2006/metadata/properties" ma:root="true" ma:fieldsID="e9dfcc51aec4a6920df96da6a4351548" ns3:_="" ns4:_="">
    <xsd:import namespace="9d83e8cf-d6c2-40e3-872f-8f9507892beb"/>
    <xsd:import namespace="b1a72ae4-b999-4270-af3b-500417b03ea1"/>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SearchProperties" minOccurs="0"/>
                <xsd:element ref="ns4:SharedWithUsers" minOccurs="0"/>
                <xsd:element ref="ns4:SharedWithDetails" minOccurs="0"/>
                <xsd:element ref="ns4:SharingHintHash" minOccurs="0"/>
                <xsd:element ref="ns3:_activity" minOccurs="0"/>
                <xsd:element ref="ns3:MediaServiceSystemTags" minOccurs="0"/>
                <xsd:element ref="ns3:MediaServiceGenerationTime" minOccurs="0"/>
                <xsd:element ref="ns3:MediaServiceEventHashCode" minOccurs="0"/>
                <xsd:element ref="ns3:MediaServiceDateTaken" minOccurs="0"/>
                <xsd:element ref="ns3:MediaLengthInSecond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83e8cf-d6c2-40e3-872f-8f9507892be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5" nillable="true" ma:displayName="_activity" ma:hidden="true" ma:internalName="_activity">
      <xsd:simpleType>
        <xsd:restriction base="dms:Note"/>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1a72ae4-b999-4270-af3b-500417b03ea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9d83e8cf-d6c2-40e3-872f-8f9507892beb" xsi:nil="true"/>
  </documentManagement>
</p:properties>
</file>

<file path=customXml/itemProps1.xml><?xml version="1.0" encoding="utf-8"?>
<ds:datastoreItem xmlns:ds="http://schemas.openxmlformats.org/officeDocument/2006/customXml" ds:itemID="{F209C981-E750-4FEC-B0C1-3999C31F32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d83e8cf-d6c2-40e3-872f-8f9507892beb"/>
    <ds:schemaRef ds:uri="b1a72ae4-b999-4270-af3b-500417b03ea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6926C79-58E0-42FD-BA57-CC464AF88CE0}">
  <ds:schemaRefs>
    <ds:schemaRef ds:uri="http://schemas.microsoft.com/sharepoint/v3/contenttype/forms"/>
  </ds:schemaRefs>
</ds:datastoreItem>
</file>

<file path=customXml/itemProps3.xml><?xml version="1.0" encoding="utf-8"?>
<ds:datastoreItem xmlns:ds="http://schemas.openxmlformats.org/officeDocument/2006/customXml" ds:itemID="{25A80BB6-A8FA-4450-AF4F-E1E77DC0DB40}">
  <ds:schemaRefs>
    <ds:schemaRef ds:uri="http://schemas.microsoft.com/office/2006/metadata/properties"/>
    <ds:schemaRef ds:uri="http://www.w3.org/XML/1998/namespace"/>
    <ds:schemaRef ds:uri="http://purl.org/dc/dcmitype/"/>
    <ds:schemaRef ds:uri="http://purl.org/dc/terms/"/>
    <ds:schemaRef ds:uri="http://purl.org/dc/elements/1.1/"/>
    <ds:schemaRef ds:uri="http://schemas.microsoft.com/office/infopath/2007/PartnerControls"/>
    <ds:schemaRef ds:uri="http://schemas.openxmlformats.org/package/2006/metadata/core-properties"/>
    <ds:schemaRef ds:uri="b1a72ae4-b999-4270-af3b-500417b03ea1"/>
    <ds:schemaRef ds:uri="http://schemas.microsoft.com/office/2006/documentManagement/types"/>
    <ds:schemaRef ds:uri="9d83e8cf-d6c2-40e3-872f-8f9507892beb"/>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537</Words>
  <Application>Microsoft Office PowerPoint</Application>
  <PresentationFormat>A4 Paper (210x297 mm)</PresentationFormat>
  <Paragraphs>34</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Comic Sans MS</vt:lpstr>
      <vt:lpstr>Freestyle Script</vt:lpstr>
      <vt:lpstr>Sassoon Primary</vt:lpstr>
      <vt:lpstr>Welcome</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Watts, Rachel</dc:creator>
  <cp:lastModifiedBy>Elizabeth Drew</cp:lastModifiedBy>
  <cp:revision>73</cp:revision>
  <cp:lastPrinted>2020-09-01T12:01:26Z</cp:lastPrinted>
  <dcterms:created xsi:type="dcterms:W3CDTF">2020-08-28T16:35:27Z</dcterms:created>
  <dcterms:modified xsi:type="dcterms:W3CDTF">2025-09-03T07:33:19Z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0x010100045CEA7E11284E448EA1D63875BE2807</vt:lpwstr>
  </property>
</Properties>
</file>