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88" r:id="rId3"/>
    <p:sldId id="289" r:id="rId4"/>
    <p:sldId id="258" r:id="rId5"/>
    <p:sldId id="259" r:id="rId6"/>
    <p:sldId id="260" r:id="rId7"/>
    <p:sldId id="261" r:id="rId8"/>
    <p:sldId id="262" r:id="rId9"/>
    <p:sldId id="286" r:id="rId10"/>
    <p:sldId id="266" r:id="rId11"/>
    <p:sldId id="285" r:id="rId12"/>
    <p:sldId id="268" r:id="rId13"/>
    <p:sldId id="270" r:id="rId14"/>
    <p:sldId id="272" r:id="rId15"/>
    <p:sldId id="273" r:id="rId16"/>
    <p:sldId id="277" r:id="rId17"/>
    <p:sldId id="282" r:id="rId18"/>
    <p:sldId id="283" r:id="rId19"/>
  </p:sldIdLst>
  <p:sldSz cx="9144000" cy="5143500" type="screen16x9"/>
  <p:notesSz cx="6797675" cy="9926638"/>
  <p:embeddedFontLst>
    <p:embeddedFont>
      <p:font typeface="Comic Sans MS" panose="030F0702030302020204" pitchFamily="66" charset="0"/>
      <p:regular r:id="rId21"/>
      <p:bold r:id="rId22"/>
      <p:italic r:id="rId23"/>
      <p:boldItalic r:id="rId24"/>
    </p:embeddedFont>
    <p:embeddedFont>
      <p:font typeface="Roboto" panose="02000000000000000000" pitchFamily="2"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E3DB41C-50A4-4830-A7AE-2AD8D0FBFE2E}">
  <a:tblStyle styleId="{FE3DB41C-50A4-4830-A7AE-2AD8D0FBFE2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8" d="100"/>
          <a:sy n="138" d="100"/>
        </p:scale>
        <p:origin x="834"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ed661e9ac8_0_9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ed661e9ac8_0_9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ed661e9ac8_0_11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ed661e9ac8_0_11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ed661e9ac8_2_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ed661e9ac8_2_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ed661e9ac8_3_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ed661e9ac8_3_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ed661e9ac8_2_4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ed661e9ac8_2_4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ed661e9ac8_3_5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ed661e9ac8_3_5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ed661e9ac8_3_5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ed661e9ac8_3_5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4438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ed661e9ac8_6_3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ed661e9ac8_6_3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ed661e9ac8_2_12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ed661e9ac8_2_12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ed661e9ac8_6_13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ed661e9ac8_6_13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ed661e9ac8_2_18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ed661e9ac8_2_18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ed661e9ac8_2_25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ed661e9ac8_2_25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ed661e9ac8_6_7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ed661e9ac8_6_7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ed661e9ac8_2_3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ed661e9ac8_2_3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4.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hyperlink" Target="https://www.burradoncommunityprimaryschool.co.uk/attachments/download.asp?file=1748&amp;type=pdf" TargetMode="Externa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hyperlink" Target="https://www.bbc.co.uk/iplayer/episode/b0759l4k/operation-ouch-specials-dont-panic-about-pubert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hyperlink" Target="https://www.youtube.com/watch?v=e3AigXyDl0U"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5" name="Google Shape;55;p13"/>
          <p:cNvSpPr/>
          <p:nvPr/>
        </p:nvSpPr>
        <p:spPr>
          <a:xfrm>
            <a:off x="4005175" y="0"/>
            <a:ext cx="5138700" cy="51435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3700">
              <a:latin typeface="Calibri"/>
              <a:ea typeface="Calibri"/>
              <a:cs typeface="Calibri"/>
              <a:sym typeface="Calibri"/>
            </a:endParaRPr>
          </a:p>
          <a:p>
            <a:pPr marL="0" lvl="0" indent="0" algn="l" rtl="0">
              <a:spcBef>
                <a:spcPts val="0"/>
              </a:spcBef>
              <a:spcAft>
                <a:spcPts val="0"/>
              </a:spcAft>
              <a:buNone/>
            </a:pPr>
            <a:endParaRPr sz="3700">
              <a:latin typeface="Calibri"/>
              <a:ea typeface="Calibri"/>
              <a:cs typeface="Calibri"/>
              <a:sym typeface="Calibri"/>
            </a:endParaRPr>
          </a:p>
        </p:txBody>
      </p:sp>
      <p:sp>
        <p:nvSpPr>
          <p:cNvPr id="56" name="Google Shape;56;p13"/>
          <p:cNvSpPr txBox="1"/>
          <p:nvPr/>
        </p:nvSpPr>
        <p:spPr>
          <a:xfrm>
            <a:off x="4627050" y="1340400"/>
            <a:ext cx="3699600" cy="276995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400" b="1" dirty="0">
                <a:solidFill>
                  <a:schemeClr val="lt1"/>
                </a:solidFill>
                <a:latin typeface="Roboto"/>
                <a:ea typeface="Roboto"/>
                <a:cs typeface="Roboto"/>
                <a:sym typeface="Roboto"/>
              </a:rPr>
              <a:t>Welcome to parents/carers PSHCE including Relationhips and Sex Education overview</a:t>
            </a:r>
          </a:p>
          <a:p>
            <a:pPr marL="0" lvl="0" indent="0" algn="l" rtl="0">
              <a:spcBef>
                <a:spcPts val="0"/>
              </a:spcBef>
              <a:spcAft>
                <a:spcPts val="0"/>
              </a:spcAft>
              <a:buNone/>
            </a:pPr>
            <a:endParaRPr lang="en" sz="2400" b="1" dirty="0">
              <a:solidFill>
                <a:schemeClr val="lt1"/>
              </a:solidFill>
              <a:latin typeface="Roboto"/>
              <a:ea typeface="Roboto"/>
              <a:cs typeface="Roboto"/>
              <a:sym typeface="Roboto"/>
            </a:endParaRPr>
          </a:p>
          <a:p>
            <a:pPr marL="0" lvl="0" indent="0" algn="l" rtl="0">
              <a:spcBef>
                <a:spcPts val="0"/>
              </a:spcBef>
              <a:spcAft>
                <a:spcPts val="0"/>
              </a:spcAft>
              <a:buNone/>
            </a:pPr>
            <a:r>
              <a:rPr lang="en" sz="2400" b="1" dirty="0">
                <a:solidFill>
                  <a:schemeClr val="lt1"/>
                </a:solidFill>
                <a:latin typeface="Roboto"/>
                <a:ea typeface="Roboto"/>
                <a:cs typeface="Roboto"/>
                <a:sym typeface="Roboto"/>
              </a:rPr>
              <a:t>Summer Term 2026</a:t>
            </a:r>
            <a:endParaRPr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04010" y="508506"/>
            <a:ext cx="7554190" cy="4249232"/>
          </a:xfrm>
          <a:prstGeom prst="rect">
            <a:avLst/>
          </a:prstGeom>
        </p:spPr>
      </p:pic>
    </p:spTree>
    <p:extLst>
      <p:ext uri="{BB962C8B-B14F-4D97-AF65-F5344CB8AC3E}">
        <p14:creationId xmlns:p14="http://schemas.microsoft.com/office/powerpoint/2010/main" val="1807562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843212" y="61912"/>
            <a:ext cx="3457575" cy="5019675"/>
          </a:xfrm>
          <a:prstGeom prst="rect">
            <a:avLst/>
          </a:prstGeom>
        </p:spPr>
      </p:pic>
    </p:spTree>
    <p:extLst>
      <p:ext uri="{BB962C8B-B14F-4D97-AF65-F5344CB8AC3E}">
        <p14:creationId xmlns:p14="http://schemas.microsoft.com/office/powerpoint/2010/main" val="484707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5"/>
          <p:cNvSpPr/>
          <p:nvPr/>
        </p:nvSpPr>
        <p:spPr>
          <a:xfrm>
            <a:off x="596875" y="389975"/>
            <a:ext cx="26598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5"/>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78" name="Google Shape;78;p15"/>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79" name="Google Shape;79;p15"/>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pic>
        <p:nvPicPr>
          <p:cNvPr id="80" name="Google Shape;80;p15"/>
          <p:cNvPicPr preferRelativeResize="0"/>
          <p:nvPr/>
        </p:nvPicPr>
        <p:blipFill>
          <a:blip r:embed="rId4">
            <a:alphaModFix/>
          </a:blip>
          <a:stretch>
            <a:fillRect/>
          </a:stretch>
        </p:blipFill>
        <p:spPr>
          <a:xfrm flipH="1">
            <a:off x="200275" y="178395"/>
            <a:ext cx="863000" cy="891100"/>
          </a:xfrm>
          <a:prstGeom prst="rect">
            <a:avLst/>
          </a:prstGeom>
          <a:noFill/>
          <a:ln>
            <a:noFill/>
          </a:ln>
        </p:spPr>
      </p:pic>
      <p:sp>
        <p:nvSpPr>
          <p:cNvPr id="81" name="Google Shape;81;p15"/>
          <p:cNvSpPr txBox="1"/>
          <p:nvPr/>
        </p:nvSpPr>
        <p:spPr>
          <a:xfrm>
            <a:off x="1127575" y="363100"/>
            <a:ext cx="20910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200" b="1">
                <a:solidFill>
                  <a:schemeClr val="lt1"/>
                </a:solidFill>
                <a:latin typeface="Roboto"/>
                <a:ea typeface="Roboto"/>
                <a:cs typeface="Roboto"/>
                <a:sym typeface="Roboto"/>
              </a:rPr>
              <a:t>What Is PSHE?</a:t>
            </a:r>
            <a:endParaRPr sz="2200">
              <a:solidFill>
                <a:schemeClr val="lt1"/>
              </a:solidFill>
              <a:latin typeface="Roboto"/>
              <a:ea typeface="Roboto"/>
              <a:cs typeface="Roboto"/>
              <a:sym typeface="Roboto"/>
            </a:endParaRPr>
          </a:p>
        </p:txBody>
      </p:sp>
      <p:sp>
        <p:nvSpPr>
          <p:cNvPr id="82" name="Google Shape;82;p15"/>
          <p:cNvSpPr txBox="1"/>
          <p:nvPr/>
        </p:nvSpPr>
        <p:spPr>
          <a:xfrm>
            <a:off x="200275" y="1331500"/>
            <a:ext cx="5670600" cy="92329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b="1" dirty="0">
                <a:solidFill>
                  <a:srgbClr val="296B08"/>
                </a:solidFill>
                <a:latin typeface="Roboto"/>
                <a:ea typeface="Roboto"/>
                <a:cs typeface="Roboto"/>
                <a:sym typeface="Roboto"/>
              </a:rPr>
              <a:t>PSHE = </a:t>
            </a:r>
            <a:r>
              <a:rPr lang="en" sz="1800" dirty="0">
                <a:solidFill>
                  <a:srgbClr val="296B08"/>
                </a:solidFill>
                <a:latin typeface="Roboto"/>
                <a:ea typeface="Roboto"/>
                <a:cs typeface="Roboto"/>
                <a:sym typeface="Roboto"/>
              </a:rPr>
              <a:t>Personal, Social, Health, Citizenship and Education</a:t>
            </a:r>
            <a:endParaRPr sz="1800" dirty="0">
              <a:solidFill>
                <a:srgbClr val="296B08"/>
              </a:solidFill>
              <a:latin typeface="Roboto"/>
              <a:ea typeface="Roboto"/>
              <a:cs typeface="Roboto"/>
              <a:sym typeface="Roboto"/>
            </a:endParaRPr>
          </a:p>
          <a:p>
            <a:pPr marL="0" lvl="0" indent="0" algn="l" rtl="0">
              <a:spcBef>
                <a:spcPts val="0"/>
              </a:spcBef>
              <a:spcAft>
                <a:spcPts val="0"/>
              </a:spcAft>
              <a:buNone/>
            </a:pPr>
            <a:r>
              <a:rPr lang="en" sz="1200" dirty="0">
                <a:solidFill>
                  <a:schemeClr val="dk1"/>
                </a:solidFill>
                <a:latin typeface="Roboto"/>
                <a:ea typeface="Roboto"/>
                <a:cs typeface="Roboto"/>
                <a:sym typeface="Roboto"/>
              </a:rPr>
              <a:t>In a very small nutshell…</a:t>
            </a:r>
            <a:endParaRPr sz="1600" dirty="0">
              <a:latin typeface="Roboto"/>
              <a:ea typeface="Roboto"/>
              <a:cs typeface="Roboto"/>
              <a:sym typeface="Roboto"/>
            </a:endParaRPr>
          </a:p>
        </p:txBody>
      </p:sp>
      <p:pic>
        <p:nvPicPr>
          <p:cNvPr id="83" name="Google Shape;83;p15"/>
          <p:cNvPicPr preferRelativeResize="0"/>
          <p:nvPr/>
        </p:nvPicPr>
        <p:blipFill>
          <a:blip r:embed="rId5">
            <a:alphaModFix/>
          </a:blip>
          <a:stretch>
            <a:fillRect/>
          </a:stretch>
        </p:blipFill>
        <p:spPr>
          <a:xfrm>
            <a:off x="5870875" y="569150"/>
            <a:ext cx="2719490" cy="2688547"/>
          </a:xfrm>
          <a:prstGeom prst="rect">
            <a:avLst/>
          </a:prstGeom>
          <a:noFill/>
          <a:ln>
            <a:noFill/>
          </a:ln>
        </p:spPr>
      </p:pic>
      <p:pic>
        <p:nvPicPr>
          <p:cNvPr id="84" name="Google Shape;84;p15"/>
          <p:cNvPicPr preferRelativeResize="0"/>
          <p:nvPr/>
        </p:nvPicPr>
        <p:blipFill>
          <a:blip r:embed="rId6">
            <a:alphaModFix/>
          </a:blip>
          <a:stretch>
            <a:fillRect/>
          </a:stretch>
        </p:blipFill>
        <p:spPr>
          <a:xfrm>
            <a:off x="7142075" y="2977400"/>
            <a:ext cx="2001926" cy="1306700"/>
          </a:xfrm>
          <a:prstGeom prst="rect">
            <a:avLst/>
          </a:prstGeom>
          <a:noFill/>
          <a:ln>
            <a:noFill/>
          </a:ln>
        </p:spPr>
      </p:pic>
      <p:pic>
        <p:nvPicPr>
          <p:cNvPr id="85" name="Google Shape;85;p15"/>
          <p:cNvPicPr preferRelativeResize="0"/>
          <p:nvPr/>
        </p:nvPicPr>
        <p:blipFill>
          <a:blip r:embed="rId7">
            <a:alphaModFix/>
          </a:blip>
          <a:stretch>
            <a:fillRect/>
          </a:stretch>
        </p:blipFill>
        <p:spPr>
          <a:xfrm>
            <a:off x="6018125" y="3804925"/>
            <a:ext cx="1607550" cy="1022500"/>
          </a:xfrm>
          <a:prstGeom prst="rect">
            <a:avLst/>
          </a:prstGeom>
          <a:noFill/>
          <a:ln>
            <a:noFill/>
          </a:ln>
        </p:spPr>
      </p:pic>
      <p:sp>
        <p:nvSpPr>
          <p:cNvPr id="86" name="Google Shape;86;p15"/>
          <p:cNvSpPr txBox="1"/>
          <p:nvPr/>
        </p:nvSpPr>
        <p:spPr>
          <a:xfrm>
            <a:off x="326750" y="2063400"/>
            <a:ext cx="5130600" cy="2770500"/>
          </a:xfrm>
          <a:prstGeom prst="rect">
            <a:avLst/>
          </a:prstGeom>
          <a:noFill/>
          <a:ln>
            <a:noFill/>
          </a:ln>
        </p:spPr>
        <p:txBody>
          <a:bodyPr spcFirstLastPara="1" wrap="square" lIns="91425" tIns="91425" rIns="91425" bIns="91425" anchor="t" anchorCtr="0">
            <a:spAutoFit/>
          </a:bodyPr>
          <a:lstStyle/>
          <a:p>
            <a:pPr marL="228600" lvl="0" indent="-304800" algn="l" rtl="0">
              <a:spcBef>
                <a:spcPts val="0"/>
              </a:spcBef>
              <a:spcAft>
                <a:spcPts val="0"/>
              </a:spcAft>
              <a:buClr>
                <a:schemeClr val="dk1"/>
              </a:buClr>
              <a:buSzPts val="1200"/>
              <a:buFont typeface="Roboto"/>
              <a:buChar char="●"/>
            </a:pPr>
            <a:r>
              <a:rPr lang="en" sz="1200">
                <a:solidFill>
                  <a:schemeClr val="dk1"/>
                </a:solidFill>
                <a:latin typeface="Roboto"/>
                <a:ea typeface="Roboto"/>
                <a:cs typeface="Roboto"/>
                <a:sym typeface="Roboto"/>
              </a:rPr>
              <a:t>It looks at the people who care for us, families and what they might look like, friendships (both face to face and digital), respecting others, keeping ourselves safe in the world, digitally and online.  It talks about growing up, learning, money and the world of work.</a:t>
            </a:r>
            <a:endParaRPr sz="1200">
              <a:solidFill>
                <a:schemeClr val="dk1"/>
              </a:solidFill>
              <a:latin typeface="Roboto"/>
              <a:ea typeface="Roboto"/>
              <a:cs typeface="Roboto"/>
              <a:sym typeface="Roboto"/>
            </a:endParaRPr>
          </a:p>
          <a:p>
            <a:pPr marL="228600" lvl="0" indent="-228600" algn="l" rtl="0">
              <a:spcBef>
                <a:spcPts val="0"/>
              </a:spcBef>
              <a:spcAft>
                <a:spcPts val="0"/>
              </a:spcAft>
              <a:buClr>
                <a:schemeClr val="dk1"/>
              </a:buClr>
              <a:buSzPts val="1100"/>
              <a:buFont typeface="Arial"/>
              <a:buNone/>
            </a:pPr>
            <a:endParaRPr sz="1200">
              <a:solidFill>
                <a:schemeClr val="dk1"/>
              </a:solidFill>
              <a:latin typeface="Roboto"/>
              <a:ea typeface="Roboto"/>
              <a:cs typeface="Roboto"/>
              <a:sym typeface="Roboto"/>
            </a:endParaRPr>
          </a:p>
          <a:p>
            <a:pPr marL="228600" lvl="0" indent="-304800" algn="l" rtl="0">
              <a:spcBef>
                <a:spcPts val="0"/>
              </a:spcBef>
              <a:spcAft>
                <a:spcPts val="0"/>
              </a:spcAft>
              <a:buClr>
                <a:schemeClr val="dk1"/>
              </a:buClr>
              <a:buSzPts val="1200"/>
              <a:buFont typeface="Roboto"/>
              <a:buChar char="●"/>
            </a:pPr>
            <a:r>
              <a:rPr lang="en" sz="1200">
                <a:solidFill>
                  <a:schemeClr val="dk1"/>
                </a:solidFill>
                <a:latin typeface="Roboto"/>
                <a:ea typeface="Roboto"/>
                <a:cs typeface="Roboto"/>
                <a:sym typeface="Roboto"/>
              </a:rPr>
              <a:t>PSHE looks at how we help each other and how we can support the community.  It looks at communication, who we talk to and what we share with others and how spending time with friends and family is important.</a:t>
            </a:r>
            <a:endParaRPr sz="1200">
              <a:solidFill>
                <a:schemeClr val="dk1"/>
              </a:solidFill>
              <a:latin typeface="Roboto"/>
              <a:ea typeface="Roboto"/>
              <a:cs typeface="Roboto"/>
              <a:sym typeface="Roboto"/>
            </a:endParaRPr>
          </a:p>
          <a:p>
            <a:pPr marL="228600" lvl="0" indent="-228600" algn="l" rtl="0">
              <a:spcBef>
                <a:spcPts val="0"/>
              </a:spcBef>
              <a:spcAft>
                <a:spcPts val="0"/>
              </a:spcAft>
              <a:buClr>
                <a:schemeClr val="dk1"/>
              </a:buClr>
              <a:buSzPts val="1100"/>
              <a:buFont typeface="Arial"/>
              <a:buNone/>
            </a:pPr>
            <a:endParaRPr sz="1200">
              <a:solidFill>
                <a:schemeClr val="dk1"/>
              </a:solidFill>
              <a:latin typeface="Roboto"/>
              <a:ea typeface="Roboto"/>
              <a:cs typeface="Roboto"/>
              <a:sym typeface="Roboto"/>
            </a:endParaRPr>
          </a:p>
          <a:p>
            <a:pPr marL="228600" lvl="0" indent="-304800" algn="l" rtl="0">
              <a:spcBef>
                <a:spcPts val="0"/>
              </a:spcBef>
              <a:spcAft>
                <a:spcPts val="0"/>
              </a:spcAft>
              <a:buClr>
                <a:schemeClr val="dk1"/>
              </a:buClr>
              <a:buSzPts val="1200"/>
              <a:buFont typeface="Roboto"/>
              <a:buChar char="●"/>
            </a:pPr>
            <a:r>
              <a:rPr lang="en" sz="1200">
                <a:solidFill>
                  <a:schemeClr val="dk1"/>
                </a:solidFill>
                <a:latin typeface="Roboto"/>
                <a:ea typeface="Roboto"/>
                <a:cs typeface="Roboto"/>
                <a:sym typeface="Roboto"/>
              </a:rPr>
              <a:t>PSHE talks about emotions like anxiety and happiness, dealing with loss, puberty and menstruation, healthy eating and exercise, mindfulness and relaxation, medicines and drugs and keeping ourselves safe and much more… </a:t>
            </a:r>
            <a:endParaRPr sz="12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6"/>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92" name="Google Shape;92;p16"/>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93" name="Google Shape;93;p16"/>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94" name="Google Shape;94;p16"/>
          <p:cNvSpPr txBox="1"/>
          <p:nvPr/>
        </p:nvSpPr>
        <p:spPr>
          <a:xfrm>
            <a:off x="255225" y="1042252"/>
            <a:ext cx="5130600" cy="353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b="1" dirty="0">
              <a:solidFill>
                <a:schemeClr val="dk1"/>
              </a:solidFill>
              <a:latin typeface="Roboto"/>
              <a:ea typeface="Roboto"/>
              <a:cs typeface="Roboto"/>
              <a:sym typeface="Roboto"/>
            </a:endParaRPr>
          </a:p>
          <a:p>
            <a:pPr marL="0" lvl="0" indent="0" algn="l" rtl="0">
              <a:spcBef>
                <a:spcPts val="0"/>
              </a:spcBef>
              <a:spcAft>
                <a:spcPts val="0"/>
              </a:spcAft>
              <a:buNone/>
            </a:pPr>
            <a:r>
              <a:rPr lang="en" sz="1200" b="1" dirty="0">
                <a:solidFill>
                  <a:srgbClr val="296B08"/>
                </a:solidFill>
                <a:latin typeface="Roboto"/>
                <a:ea typeface="Roboto"/>
                <a:cs typeface="Roboto"/>
                <a:sym typeface="Roboto"/>
              </a:rPr>
              <a:t>         </a:t>
            </a:r>
            <a:r>
              <a:rPr lang="en" b="1" dirty="0">
                <a:solidFill>
                  <a:srgbClr val="296B08"/>
                </a:solidFill>
                <a:latin typeface="Roboto"/>
                <a:ea typeface="Roboto"/>
                <a:cs typeface="Roboto"/>
                <a:sym typeface="Roboto"/>
              </a:rPr>
              <a:t> Relationships Education                Health Education</a:t>
            </a:r>
            <a:endParaRPr b="1" dirty="0">
              <a:solidFill>
                <a:srgbClr val="296B08"/>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3429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Sex Education is not compulsory BUT puberty, naming external body parts, human development from birth to old age and reproduction in animals must be taught to all pupils because it is part of the Science National Curriculum in primary schools. We teach the correct terminolgy for private areas vagina, vulva, pensis and breasts from EYFS for safeguarding reasons. We use the NSPCC pants rule to discuss private areas in an age appropriate way.</a:t>
            </a:r>
            <a:endParaRPr sz="1200" dirty="0">
              <a:solidFill>
                <a:schemeClr val="dk1"/>
              </a:solidFill>
              <a:latin typeface="Roboto"/>
              <a:ea typeface="Roboto"/>
              <a:cs typeface="Roboto"/>
              <a:sym typeface="Roboto"/>
            </a:endParaRPr>
          </a:p>
          <a:p>
            <a:pPr marL="342900" lvl="0" indent="-228600" algn="l" rtl="0">
              <a:spcBef>
                <a:spcPts val="0"/>
              </a:spcBef>
              <a:spcAft>
                <a:spcPts val="0"/>
              </a:spcAft>
              <a:buNone/>
            </a:pPr>
            <a:endParaRPr sz="1200" dirty="0">
              <a:solidFill>
                <a:schemeClr val="dk1"/>
              </a:solidFill>
              <a:latin typeface="Roboto"/>
              <a:ea typeface="Roboto"/>
              <a:cs typeface="Roboto"/>
              <a:sym typeface="Roboto"/>
            </a:endParaRPr>
          </a:p>
          <a:p>
            <a:pPr marL="3429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We teach RSE because it supports ‘pupils’ ongoing emotional and physical development’ as they transition to secondary school. An effective RSE policy should prepare boys and girls for the ‘changes that adolescence brings’. We begin our puberty lessons at the end of year 4 with a period talks for girls. This is be</a:t>
            </a:r>
            <a:r>
              <a:rPr lang="en-GB" sz="1200" dirty="0">
                <a:solidFill>
                  <a:schemeClr val="dk1"/>
                </a:solidFill>
                <a:latin typeface="Roboto"/>
                <a:ea typeface="Roboto"/>
                <a:cs typeface="Roboto"/>
                <a:sym typeface="Roboto"/>
              </a:rPr>
              <a:t>ca</a:t>
            </a:r>
            <a:r>
              <a:rPr lang="en" sz="1200" dirty="0">
                <a:solidFill>
                  <a:schemeClr val="dk1"/>
                </a:solidFill>
                <a:latin typeface="Roboto"/>
                <a:ea typeface="Roboto"/>
                <a:cs typeface="Roboto"/>
                <a:sym typeface="Roboto"/>
              </a:rPr>
              <a:t>use some of our children begin puberty in year 4. You will recieve information about these lessons to disucss with your child at home.</a:t>
            </a:r>
            <a:endParaRPr sz="1200" dirty="0"/>
          </a:p>
        </p:txBody>
      </p:sp>
      <p:pic>
        <p:nvPicPr>
          <p:cNvPr id="95" name="Google Shape;95;p16"/>
          <p:cNvPicPr preferRelativeResize="0"/>
          <p:nvPr/>
        </p:nvPicPr>
        <p:blipFill>
          <a:blip r:embed="rId4">
            <a:alphaModFix/>
          </a:blip>
          <a:stretch>
            <a:fillRect/>
          </a:stretch>
        </p:blipFill>
        <p:spPr>
          <a:xfrm>
            <a:off x="312675" y="1374725"/>
            <a:ext cx="284200" cy="287575"/>
          </a:xfrm>
          <a:prstGeom prst="rect">
            <a:avLst/>
          </a:prstGeom>
          <a:noFill/>
          <a:ln>
            <a:noFill/>
          </a:ln>
        </p:spPr>
      </p:pic>
      <p:pic>
        <p:nvPicPr>
          <p:cNvPr id="96" name="Google Shape;96;p16"/>
          <p:cNvPicPr preferRelativeResize="0"/>
          <p:nvPr/>
        </p:nvPicPr>
        <p:blipFill>
          <a:blip r:embed="rId4">
            <a:alphaModFix/>
          </a:blip>
          <a:stretch>
            <a:fillRect/>
          </a:stretch>
        </p:blipFill>
        <p:spPr>
          <a:xfrm>
            <a:off x="2914425" y="1374725"/>
            <a:ext cx="284200" cy="287575"/>
          </a:xfrm>
          <a:prstGeom prst="rect">
            <a:avLst/>
          </a:prstGeom>
          <a:noFill/>
          <a:ln>
            <a:noFill/>
          </a:ln>
        </p:spPr>
      </p:pic>
      <p:pic>
        <p:nvPicPr>
          <p:cNvPr id="97" name="Google Shape;97;p16"/>
          <p:cNvPicPr preferRelativeResize="0"/>
          <p:nvPr/>
        </p:nvPicPr>
        <p:blipFill>
          <a:blip r:embed="rId5">
            <a:alphaModFix/>
          </a:blip>
          <a:stretch>
            <a:fillRect/>
          </a:stretch>
        </p:blipFill>
        <p:spPr>
          <a:xfrm>
            <a:off x="5818000" y="1393075"/>
            <a:ext cx="2946024" cy="1969200"/>
          </a:xfrm>
          <a:prstGeom prst="rect">
            <a:avLst/>
          </a:prstGeom>
          <a:noFill/>
          <a:ln>
            <a:noFill/>
          </a:ln>
        </p:spPr>
      </p:pic>
      <p:pic>
        <p:nvPicPr>
          <p:cNvPr id="98" name="Google Shape;98;p16"/>
          <p:cNvPicPr preferRelativeResize="0"/>
          <p:nvPr/>
        </p:nvPicPr>
        <p:blipFill>
          <a:blip r:embed="rId6">
            <a:alphaModFix/>
          </a:blip>
          <a:stretch>
            <a:fillRect/>
          </a:stretch>
        </p:blipFill>
        <p:spPr>
          <a:xfrm>
            <a:off x="6791900" y="3098753"/>
            <a:ext cx="2352100" cy="1439225"/>
          </a:xfrm>
          <a:prstGeom prst="rect">
            <a:avLst/>
          </a:prstGeom>
          <a:noFill/>
          <a:ln>
            <a:noFill/>
          </a:ln>
        </p:spPr>
      </p:pic>
      <p:sp>
        <p:nvSpPr>
          <p:cNvPr id="99" name="Google Shape;99;p16"/>
          <p:cNvSpPr/>
          <p:nvPr/>
        </p:nvSpPr>
        <p:spPr>
          <a:xfrm>
            <a:off x="596875" y="389975"/>
            <a:ext cx="49152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0" name="Google Shape;100;p16"/>
          <p:cNvPicPr preferRelativeResize="0"/>
          <p:nvPr/>
        </p:nvPicPr>
        <p:blipFill>
          <a:blip r:embed="rId7">
            <a:alphaModFix/>
          </a:blip>
          <a:stretch>
            <a:fillRect/>
          </a:stretch>
        </p:blipFill>
        <p:spPr>
          <a:xfrm flipH="1">
            <a:off x="200275" y="178395"/>
            <a:ext cx="863000" cy="891100"/>
          </a:xfrm>
          <a:prstGeom prst="rect">
            <a:avLst/>
          </a:prstGeom>
          <a:noFill/>
          <a:ln>
            <a:noFill/>
          </a:ln>
        </p:spPr>
      </p:pic>
      <p:sp>
        <p:nvSpPr>
          <p:cNvPr id="101" name="Google Shape;101;p16"/>
          <p:cNvSpPr txBox="1"/>
          <p:nvPr/>
        </p:nvSpPr>
        <p:spPr>
          <a:xfrm>
            <a:off x="1127575" y="233898"/>
            <a:ext cx="43845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200" b="1" dirty="0">
                <a:solidFill>
                  <a:schemeClr val="lt1"/>
                </a:solidFill>
                <a:latin typeface="Roboto"/>
                <a:ea typeface="Roboto"/>
                <a:cs typeface="Roboto"/>
                <a:sym typeface="Roboto"/>
              </a:rPr>
              <a:t>What Do Schools Have To Teach?</a:t>
            </a:r>
            <a:endParaRPr sz="2200" dirty="0">
              <a:solidFill>
                <a:schemeClr val="lt1"/>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7"/>
          <p:cNvSpPr txBox="1"/>
          <p:nvPr/>
        </p:nvSpPr>
        <p:spPr>
          <a:xfrm>
            <a:off x="800950" y="1814700"/>
            <a:ext cx="4250100" cy="3093900"/>
          </a:xfrm>
          <a:prstGeom prst="rect">
            <a:avLst/>
          </a:prstGeom>
          <a:noFill/>
          <a:ln>
            <a:noFill/>
          </a:ln>
        </p:spPr>
        <p:txBody>
          <a:bodyPr spcFirstLastPara="1" wrap="square" lIns="91425" tIns="91425" rIns="91425" bIns="91425" anchor="t" anchorCtr="0">
            <a:spAutoFit/>
          </a:bodyPr>
          <a:lstStyle/>
          <a:p>
            <a:pPr marL="0" lvl="0" indent="0" algn="l" rtl="0">
              <a:lnSpc>
                <a:spcPct val="250000"/>
              </a:lnSpc>
              <a:spcBef>
                <a:spcPts val="0"/>
              </a:spcBef>
              <a:spcAft>
                <a:spcPts val="0"/>
              </a:spcAft>
              <a:buNone/>
            </a:pPr>
            <a:r>
              <a:rPr lang="en" dirty="0">
                <a:solidFill>
                  <a:schemeClr val="dk1"/>
                </a:solidFill>
                <a:latin typeface="Roboto"/>
                <a:ea typeface="Roboto"/>
                <a:cs typeface="Roboto"/>
                <a:sym typeface="Roboto"/>
              </a:rPr>
              <a:t>Relationships Education</a:t>
            </a:r>
            <a:endParaRPr dirty="0">
              <a:solidFill>
                <a:schemeClr val="dk1"/>
              </a:solidFill>
              <a:latin typeface="Roboto"/>
              <a:ea typeface="Roboto"/>
              <a:cs typeface="Roboto"/>
              <a:sym typeface="Roboto"/>
            </a:endParaRPr>
          </a:p>
          <a:p>
            <a:pPr marL="0" lvl="0" indent="0" algn="l" rtl="0">
              <a:lnSpc>
                <a:spcPct val="250000"/>
              </a:lnSpc>
              <a:spcBef>
                <a:spcPts val="0"/>
              </a:spcBef>
              <a:spcAft>
                <a:spcPts val="0"/>
              </a:spcAft>
              <a:buNone/>
            </a:pPr>
            <a:r>
              <a:rPr lang="en" dirty="0">
                <a:solidFill>
                  <a:schemeClr val="dk1"/>
                </a:solidFill>
                <a:latin typeface="Roboto"/>
                <a:ea typeface="Roboto"/>
                <a:cs typeface="Roboto"/>
                <a:sym typeface="Roboto"/>
              </a:rPr>
              <a:t>Health Education</a:t>
            </a:r>
            <a:endParaRPr dirty="0">
              <a:solidFill>
                <a:schemeClr val="dk1"/>
              </a:solidFill>
              <a:latin typeface="Roboto"/>
              <a:ea typeface="Roboto"/>
              <a:cs typeface="Roboto"/>
              <a:sym typeface="Roboto"/>
            </a:endParaRPr>
          </a:p>
          <a:p>
            <a:pPr marL="0" lvl="0" indent="0" algn="l" rtl="0">
              <a:lnSpc>
                <a:spcPct val="250000"/>
              </a:lnSpc>
              <a:spcBef>
                <a:spcPts val="0"/>
              </a:spcBef>
              <a:spcAft>
                <a:spcPts val="0"/>
              </a:spcAft>
              <a:buNone/>
            </a:pPr>
            <a:r>
              <a:rPr lang="en" dirty="0">
                <a:solidFill>
                  <a:schemeClr val="dk1"/>
                </a:solidFill>
                <a:latin typeface="Roboto"/>
                <a:ea typeface="Roboto"/>
                <a:cs typeface="Roboto"/>
                <a:sym typeface="Roboto"/>
              </a:rPr>
              <a:t>Puberty Education</a:t>
            </a:r>
            <a:endParaRPr dirty="0">
              <a:solidFill>
                <a:schemeClr val="dk1"/>
              </a:solidFill>
              <a:latin typeface="Roboto"/>
              <a:ea typeface="Roboto"/>
              <a:cs typeface="Roboto"/>
              <a:sym typeface="Roboto"/>
            </a:endParaRPr>
          </a:p>
          <a:p>
            <a:pPr marL="0" lvl="0" indent="0" algn="l" rtl="0">
              <a:lnSpc>
                <a:spcPct val="250000"/>
              </a:lnSpc>
              <a:spcBef>
                <a:spcPts val="0"/>
              </a:spcBef>
              <a:spcAft>
                <a:spcPts val="0"/>
              </a:spcAft>
              <a:buNone/>
            </a:pPr>
            <a:r>
              <a:rPr lang="en" dirty="0">
                <a:solidFill>
                  <a:schemeClr val="dk1"/>
                </a:solidFill>
                <a:latin typeface="Roboto"/>
                <a:ea typeface="Roboto"/>
                <a:cs typeface="Roboto"/>
                <a:sym typeface="Roboto"/>
              </a:rPr>
              <a:t>Names of external body parts</a:t>
            </a:r>
            <a:endParaRPr dirty="0">
              <a:solidFill>
                <a:schemeClr val="dk1"/>
              </a:solidFill>
              <a:latin typeface="Roboto"/>
              <a:ea typeface="Roboto"/>
              <a:cs typeface="Roboto"/>
              <a:sym typeface="Roboto"/>
            </a:endParaRPr>
          </a:p>
          <a:p>
            <a:pPr marL="0" lvl="0" indent="0" algn="l" rtl="0">
              <a:lnSpc>
                <a:spcPct val="250000"/>
              </a:lnSpc>
              <a:spcBef>
                <a:spcPts val="0"/>
              </a:spcBef>
              <a:spcAft>
                <a:spcPts val="0"/>
              </a:spcAft>
              <a:buNone/>
            </a:pPr>
            <a:r>
              <a:rPr lang="en" dirty="0">
                <a:solidFill>
                  <a:schemeClr val="dk1"/>
                </a:solidFill>
                <a:latin typeface="Roboto"/>
                <a:ea typeface="Roboto"/>
                <a:cs typeface="Roboto"/>
                <a:sym typeface="Roboto"/>
              </a:rPr>
              <a:t>Human development from birth to old age</a:t>
            </a:r>
            <a:endParaRPr dirty="0">
              <a:solidFill>
                <a:schemeClr val="dk1"/>
              </a:solidFill>
              <a:latin typeface="Roboto"/>
              <a:ea typeface="Roboto"/>
              <a:cs typeface="Roboto"/>
              <a:sym typeface="Roboto"/>
            </a:endParaRPr>
          </a:p>
          <a:p>
            <a:pPr marL="0" lvl="0" indent="0" algn="l" rtl="0">
              <a:lnSpc>
                <a:spcPct val="250000"/>
              </a:lnSpc>
              <a:spcBef>
                <a:spcPts val="0"/>
              </a:spcBef>
              <a:spcAft>
                <a:spcPts val="0"/>
              </a:spcAft>
              <a:buNone/>
            </a:pPr>
            <a:r>
              <a:rPr lang="en" dirty="0">
                <a:solidFill>
                  <a:schemeClr val="dk1"/>
                </a:solidFill>
                <a:latin typeface="Roboto"/>
                <a:ea typeface="Roboto"/>
                <a:cs typeface="Roboto"/>
                <a:sym typeface="Roboto"/>
              </a:rPr>
              <a:t>Reproduction in animals and plants</a:t>
            </a:r>
            <a:endParaRPr dirty="0">
              <a:solidFill>
                <a:schemeClr val="dk1"/>
              </a:solidFill>
              <a:latin typeface="Roboto"/>
              <a:ea typeface="Roboto"/>
              <a:cs typeface="Roboto"/>
              <a:sym typeface="Roboto"/>
            </a:endParaRPr>
          </a:p>
        </p:txBody>
      </p:sp>
      <p:pic>
        <p:nvPicPr>
          <p:cNvPr id="107" name="Google Shape;107;p17"/>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108" name="Google Shape;108;p17"/>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109" name="Google Shape;109;p17"/>
          <p:cNvSpPr txBox="1"/>
          <p:nvPr/>
        </p:nvSpPr>
        <p:spPr>
          <a:xfrm>
            <a:off x="250675" y="993400"/>
            <a:ext cx="32817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b="1">
              <a:solidFill>
                <a:schemeClr val="dk1"/>
              </a:solidFill>
              <a:latin typeface="Roboto"/>
              <a:ea typeface="Roboto"/>
              <a:cs typeface="Roboto"/>
              <a:sym typeface="Roboto"/>
            </a:endParaRPr>
          </a:p>
          <a:p>
            <a:pPr marL="0" lvl="0" indent="0" algn="l" rtl="0">
              <a:spcBef>
                <a:spcPts val="0"/>
              </a:spcBef>
              <a:spcAft>
                <a:spcPts val="0"/>
              </a:spcAft>
              <a:buNone/>
            </a:pPr>
            <a:r>
              <a:rPr lang="en" sz="1200" b="1">
                <a:solidFill>
                  <a:srgbClr val="296B08"/>
                </a:solidFill>
                <a:latin typeface="Roboto"/>
                <a:ea typeface="Roboto"/>
                <a:cs typeface="Roboto"/>
                <a:sym typeface="Roboto"/>
              </a:rPr>
              <a:t>            </a:t>
            </a:r>
            <a:endParaRPr sz="1200"/>
          </a:p>
        </p:txBody>
      </p:sp>
      <p:sp>
        <p:nvSpPr>
          <p:cNvPr id="110" name="Google Shape;110;p17"/>
          <p:cNvSpPr txBox="1"/>
          <p:nvPr/>
        </p:nvSpPr>
        <p:spPr>
          <a:xfrm>
            <a:off x="184875" y="1288700"/>
            <a:ext cx="29817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b="1">
                <a:solidFill>
                  <a:srgbClr val="296B08"/>
                </a:solidFill>
                <a:latin typeface="Roboto"/>
                <a:ea typeface="Roboto"/>
                <a:cs typeface="Roboto"/>
                <a:sym typeface="Roboto"/>
              </a:rPr>
              <a:t>What must be taught?</a:t>
            </a:r>
            <a:endParaRPr sz="1800" b="1">
              <a:solidFill>
                <a:srgbClr val="296B08"/>
              </a:solidFill>
              <a:latin typeface="Roboto"/>
              <a:ea typeface="Roboto"/>
              <a:cs typeface="Roboto"/>
              <a:sym typeface="Roboto"/>
            </a:endParaRPr>
          </a:p>
        </p:txBody>
      </p:sp>
      <p:sp>
        <p:nvSpPr>
          <p:cNvPr id="111" name="Google Shape;111;p17"/>
          <p:cNvSpPr txBox="1"/>
          <p:nvPr/>
        </p:nvSpPr>
        <p:spPr>
          <a:xfrm>
            <a:off x="4779500" y="1288700"/>
            <a:ext cx="29817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b="1">
                <a:solidFill>
                  <a:srgbClr val="296B08"/>
                </a:solidFill>
                <a:latin typeface="Roboto"/>
                <a:ea typeface="Roboto"/>
                <a:cs typeface="Roboto"/>
                <a:sym typeface="Roboto"/>
              </a:rPr>
              <a:t>Parents’ choice?</a:t>
            </a:r>
            <a:endParaRPr sz="1800" b="1">
              <a:solidFill>
                <a:srgbClr val="296B08"/>
              </a:solidFill>
              <a:latin typeface="Roboto"/>
              <a:ea typeface="Roboto"/>
              <a:cs typeface="Roboto"/>
              <a:sym typeface="Roboto"/>
            </a:endParaRPr>
          </a:p>
        </p:txBody>
      </p:sp>
      <p:sp>
        <p:nvSpPr>
          <p:cNvPr id="112" name="Google Shape;112;p17"/>
          <p:cNvSpPr txBox="1"/>
          <p:nvPr/>
        </p:nvSpPr>
        <p:spPr>
          <a:xfrm>
            <a:off x="4779500" y="1826600"/>
            <a:ext cx="3968700" cy="341629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dirty="0">
                <a:solidFill>
                  <a:schemeClr val="dk1"/>
                </a:solidFill>
                <a:latin typeface="Roboto"/>
                <a:ea typeface="Roboto"/>
                <a:cs typeface="Roboto"/>
                <a:sym typeface="Roboto"/>
              </a:rPr>
              <a:t>You have the right to know what our school policy is on RSE </a:t>
            </a:r>
            <a:endParaRPr dirty="0">
              <a:solidFill>
                <a:schemeClr val="dk1"/>
              </a:solidFill>
              <a:latin typeface="Roboto"/>
              <a:ea typeface="Roboto"/>
              <a:cs typeface="Roboto"/>
              <a:sym typeface="Roboto"/>
            </a:endParaRPr>
          </a:p>
          <a:p>
            <a:pPr marL="457200" lvl="0" indent="0" algn="l" rtl="0">
              <a:spcBef>
                <a:spcPts val="0"/>
              </a:spcBef>
              <a:spcAft>
                <a:spcPts val="0"/>
              </a:spcAft>
              <a:buNone/>
            </a:pPr>
            <a:endParaRPr dirty="0">
              <a:solidFill>
                <a:schemeClr val="dk1"/>
              </a:solidFill>
              <a:latin typeface="Roboto"/>
              <a:ea typeface="Roboto"/>
              <a:cs typeface="Roboto"/>
              <a:sym typeface="Roboto"/>
            </a:endParaRPr>
          </a:p>
          <a:p>
            <a:pPr marL="0" lvl="0" indent="0" algn="l" rtl="0">
              <a:spcBef>
                <a:spcPts val="0"/>
              </a:spcBef>
              <a:spcAft>
                <a:spcPts val="0"/>
              </a:spcAft>
              <a:buNone/>
            </a:pPr>
            <a:r>
              <a:rPr lang="en" dirty="0">
                <a:solidFill>
                  <a:schemeClr val="dk1"/>
                </a:solidFill>
                <a:latin typeface="Roboto"/>
                <a:ea typeface="Roboto"/>
                <a:cs typeface="Roboto"/>
                <a:sym typeface="Roboto"/>
              </a:rPr>
              <a:t>You have the right to know what will be covered in RSE by our school</a:t>
            </a:r>
            <a:endParaRPr dirty="0">
              <a:solidFill>
                <a:schemeClr val="dk1"/>
              </a:solidFill>
              <a:latin typeface="Roboto"/>
              <a:ea typeface="Roboto"/>
              <a:cs typeface="Roboto"/>
              <a:sym typeface="Roboto"/>
            </a:endParaRPr>
          </a:p>
          <a:p>
            <a:pPr marL="457200" lvl="0" indent="0" algn="l" rtl="0">
              <a:spcBef>
                <a:spcPts val="0"/>
              </a:spcBef>
              <a:spcAft>
                <a:spcPts val="0"/>
              </a:spcAft>
              <a:buNone/>
            </a:pPr>
            <a:endParaRPr dirty="0">
              <a:solidFill>
                <a:schemeClr val="dk1"/>
              </a:solidFill>
              <a:latin typeface="Roboto"/>
              <a:ea typeface="Roboto"/>
              <a:cs typeface="Roboto"/>
              <a:sym typeface="Roboto"/>
            </a:endParaRPr>
          </a:p>
          <a:p>
            <a:pPr marL="0" lvl="0" indent="0" algn="l" rtl="0">
              <a:spcBef>
                <a:spcPts val="0"/>
              </a:spcBef>
              <a:spcAft>
                <a:spcPts val="0"/>
              </a:spcAft>
              <a:buNone/>
            </a:pPr>
            <a:r>
              <a:rPr lang="en" dirty="0">
                <a:solidFill>
                  <a:schemeClr val="dk1"/>
                </a:solidFill>
                <a:latin typeface="Roboto"/>
                <a:ea typeface="Roboto"/>
                <a:cs typeface="Roboto"/>
                <a:sym typeface="Roboto"/>
              </a:rPr>
              <a:t>You have the right to see the resources used by our school to teach RSE</a:t>
            </a:r>
            <a:endParaRPr dirty="0">
              <a:solidFill>
                <a:schemeClr val="dk1"/>
              </a:solidFill>
              <a:latin typeface="Roboto"/>
              <a:ea typeface="Roboto"/>
              <a:cs typeface="Roboto"/>
              <a:sym typeface="Roboto"/>
            </a:endParaRPr>
          </a:p>
          <a:p>
            <a:pPr marL="457200" lvl="0" indent="0" algn="l" rtl="0">
              <a:spcBef>
                <a:spcPts val="0"/>
              </a:spcBef>
              <a:spcAft>
                <a:spcPts val="0"/>
              </a:spcAft>
              <a:buNone/>
            </a:pPr>
            <a:endParaRPr dirty="0">
              <a:solidFill>
                <a:schemeClr val="dk1"/>
              </a:solidFill>
              <a:latin typeface="Roboto"/>
              <a:ea typeface="Roboto"/>
              <a:cs typeface="Roboto"/>
              <a:sym typeface="Roboto"/>
            </a:endParaRPr>
          </a:p>
          <a:p>
            <a:pPr marL="0" lvl="0" indent="0" algn="l" rtl="0">
              <a:spcBef>
                <a:spcPts val="0"/>
              </a:spcBef>
              <a:spcAft>
                <a:spcPts val="0"/>
              </a:spcAft>
              <a:buNone/>
            </a:pPr>
            <a:r>
              <a:rPr lang="en" dirty="0">
                <a:solidFill>
                  <a:schemeClr val="dk1"/>
                </a:solidFill>
                <a:latin typeface="Roboto"/>
                <a:ea typeface="Roboto"/>
                <a:cs typeface="Roboto"/>
                <a:sym typeface="Roboto"/>
              </a:rPr>
              <a:t>You have the right to withdraw your child from the year 6 sex education lesson. </a:t>
            </a:r>
          </a:p>
          <a:p>
            <a:pPr marL="0" lvl="0" indent="0" algn="l" rtl="0">
              <a:spcBef>
                <a:spcPts val="0"/>
              </a:spcBef>
              <a:spcAft>
                <a:spcPts val="0"/>
              </a:spcAft>
              <a:buNone/>
            </a:pPr>
            <a:r>
              <a:rPr lang="en" dirty="0">
                <a:solidFill>
                  <a:schemeClr val="dk1"/>
                </a:solidFill>
                <a:latin typeface="Roboto"/>
                <a:ea typeface="Roboto"/>
                <a:cs typeface="Roboto"/>
                <a:sym typeface="Roboto"/>
              </a:rPr>
              <a:t>Puberty lessons in ye</a:t>
            </a:r>
            <a:r>
              <a:rPr lang="en-GB" dirty="0" err="1">
                <a:solidFill>
                  <a:schemeClr val="dk1"/>
                </a:solidFill>
                <a:latin typeface="Roboto"/>
                <a:ea typeface="Roboto"/>
                <a:cs typeface="Roboto"/>
                <a:sym typeface="Roboto"/>
              </a:rPr>
              <a:t>ar</a:t>
            </a:r>
            <a:r>
              <a:rPr lang="en" dirty="0">
                <a:solidFill>
                  <a:schemeClr val="dk1"/>
                </a:solidFill>
                <a:latin typeface="Roboto"/>
                <a:ea typeface="Roboto"/>
                <a:cs typeface="Roboto"/>
                <a:sym typeface="Roboto"/>
              </a:rPr>
              <a:t> 4 and 5 are part of the statutory guidance so don’t need permission. We will share the sliodes with you to </a:t>
            </a:r>
          </a:p>
          <a:p>
            <a:pPr marL="0" lvl="0" indent="0" algn="l" rtl="0">
              <a:spcBef>
                <a:spcPts val="0"/>
              </a:spcBef>
              <a:spcAft>
                <a:spcPts val="0"/>
              </a:spcAft>
              <a:buNone/>
            </a:pPr>
            <a:r>
              <a:rPr lang="en-GB" dirty="0">
                <a:solidFill>
                  <a:schemeClr val="dk1"/>
                </a:solidFill>
                <a:latin typeface="Roboto"/>
                <a:ea typeface="Roboto"/>
                <a:cs typeface="Roboto"/>
                <a:sym typeface="Roboto"/>
              </a:rPr>
              <a:t>D</a:t>
            </a:r>
            <a:r>
              <a:rPr lang="en" dirty="0">
                <a:solidFill>
                  <a:schemeClr val="dk1"/>
                </a:solidFill>
                <a:latin typeface="Roboto"/>
                <a:ea typeface="Roboto"/>
                <a:cs typeface="Roboto"/>
                <a:sym typeface="Roboto"/>
              </a:rPr>
              <a:t>iscuss with your child at home. </a:t>
            </a:r>
            <a:endParaRPr dirty="0">
              <a:solidFill>
                <a:schemeClr val="dk1"/>
              </a:solidFill>
              <a:latin typeface="Roboto"/>
              <a:ea typeface="Roboto"/>
              <a:cs typeface="Roboto"/>
              <a:sym typeface="Roboto"/>
            </a:endParaRPr>
          </a:p>
        </p:txBody>
      </p:sp>
      <p:pic>
        <p:nvPicPr>
          <p:cNvPr id="113" name="Google Shape;113;p17"/>
          <p:cNvPicPr preferRelativeResize="0"/>
          <p:nvPr/>
        </p:nvPicPr>
        <p:blipFill>
          <a:blip r:embed="rId4">
            <a:alphaModFix/>
          </a:blip>
          <a:stretch>
            <a:fillRect/>
          </a:stretch>
        </p:blipFill>
        <p:spPr>
          <a:xfrm>
            <a:off x="302575" y="1826600"/>
            <a:ext cx="382875" cy="382875"/>
          </a:xfrm>
          <a:prstGeom prst="rect">
            <a:avLst/>
          </a:prstGeom>
          <a:noFill/>
          <a:ln>
            <a:noFill/>
          </a:ln>
        </p:spPr>
      </p:pic>
      <p:pic>
        <p:nvPicPr>
          <p:cNvPr id="114" name="Google Shape;114;p17"/>
          <p:cNvPicPr preferRelativeResize="0"/>
          <p:nvPr/>
        </p:nvPicPr>
        <p:blipFill>
          <a:blip r:embed="rId5">
            <a:alphaModFix/>
          </a:blip>
          <a:stretch>
            <a:fillRect/>
          </a:stretch>
        </p:blipFill>
        <p:spPr>
          <a:xfrm>
            <a:off x="332025" y="2365374"/>
            <a:ext cx="382875" cy="378059"/>
          </a:xfrm>
          <a:prstGeom prst="rect">
            <a:avLst/>
          </a:prstGeom>
          <a:noFill/>
          <a:ln>
            <a:noFill/>
          </a:ln>
        </p:spPr>
      </p:pic>
      <p:pic>
        <p:nvPicPr>
          <p:cNvPr id="115" name="Google Shape;115;p17"/>
          <p:cNvPicPr preferRelativeResize="0"/>
          <p:nvPr/>
        </p:nvPicPr>
        <p:blipFill>
          <a:blip r:embed="rId6">
            <a:alphaModFix/>
          </a:blip>
          <a:stretch>
            <a:fillRect/>
          </a:stretch>
        </p:blipFill>
        <p:spPr>
          <a:xfrm>
            <a:off x="344450" y="2904725"/>
            <a:ext cx="299125" cy="398850"/>
          </a:xfrm>
          <a:prstGeom prst="rect">
            <a:avLst/>
          </a:prstGeom>
          <a:noFill/>
          <a:ln>
            <a:noFill/>
          </a:ln>
        </p:spPr>
      </p:pic>
      <p:pic>
        <p:nvPicPr>
          <p:cNvPr id="116" name="Google Shape;116;p17"/>
          <p:cNvPicPr preferRelativeResize="0"/>
          <p:nvPr/>
        </p:nvPicPr>
        <p:blipFill>
          <a:blip r:embed="rId7">
            <a:alphaModFix/>
          </a:blip>
          <a:stretch>
            <a:fillRect/>
          </a:stretch>
        </p:blipFill>
        <p:spPr>
          <a:xfrm>
            <a:off x="276475" y="3446825"/>
            <a:ext cx="416450" cy="416450"/>
          </a:xfrm>
          <a:prstGeom prst="rect">
            <a:avLst/>
          </a:prstGeom>
          <a:noFill/>
          <a:ln>
            <a:noFill/>
          </a:ln>
        </p:spPr>
      </p:pic>
      <p:pic>
        <p:nvPicPr>
          <p:cNvPr id="117" name="Google Shape;117;p17"/>
          <p:cNvPicPr preferRelativeResize="0"/>
          <p:nvPr/>
        </p:nvPicPr>
        <p:blipFill>
          <a:blip r:embed="rId8">
            <a:alphaModFix/>
          </a:blip>
          <a:stretch>
            <a:fillRect/>
          </a:stretch>
        </p:blipFill>
        <p:spPr>
          <a:xfrm>
            <a:off x="360200" y="4006525"/>
            <a:ext cx="326525" cy="326525"/>
          </a:xfrm>
          <a:prstGeom prst="rect">
            <a:avLst/>
          </a:prstGeom>
          <a:noFill/>
          <a:ln>
            <a:noFill/>
          </a:ln>
        </p:spPr>
      </p:pic>
      <p:cxnSp>
        <p:nvCxnSpPr>
          <p:cNvPr id="118" name="Google Shape;118;p17"/>
          <p:cNvCxnSpPr/>
          <p:nvPr/>
        </p:nvCxnSpPr>
        <p:spPr>
          <a:xfrm rot="10800000" flipH="1">
            <a:off x="4890525" y="2455875"/>
            <a:ext cx="3910500" cy="21000"/>
          </a:xfrm>
          <a:prstGeom prst="straightConnector1">
            <a:avLst/>
          </a:prstGeom>
          <a:noFill/>
          <a:ln w="9525" cap="flat" cmpd="sng">
            <a:solidFill>
              <a:srgbClr val="CCCCCC"/>
            </a:solidFill>
            <a:prstDash val="solid"/>
            <a:round/>
            <a:headEnd type="none" w="med" len="med"/>
            <a:tailEnd type="none" w="med" len="med"/>
          </a:ln>
        </p:spPr>
      </p:cxnSp>
      <p:cxnSp>
        <p:nvCxnSpPr>
          <p:cNvPr id="119" name="Google Shape;119;p17"/>
          <p:cNvCxnSpPr/>
          <p:nvPr/>
        </p:nvCxnSpPr>
        <p:spPr>
          <a:xfrm rot="10800000" flipH="1">
            <a:off x="4854065" y="3103653"/>
            <a:ext cx="3910500" cy="21000"/>
          </a:xfrm>
          <a:prstGeom prst="straightConnector1">
            <a:avLst/>
          </a:prstGeom>
          <a:noFill/>
          <a:ln w="9525" cap="flat" cmpd="sng">
            <a:solidFill>
              <a:srgbClr val="CCCCCC"/>
            </a:solidFill>
            <a:prstDash val="solid"/>
            <a:round/>
            <a:headEnd type="none" w="med" len="med"/>
            <a:tailEnd type="none" w="med" len="med"/>
          </a:ln>
        </p:spPr>
      </p:cxnSp>
      <p:cxnSp>
        <p:nvCxnSpPr>
          <p:cNvPr id="120" name="Google Shape;120;p17"/>
          <p:cNvCxnSpPr/>
          <p:nvPr/>
        </p:nvCxnSpPr>
        <p:spPr>
          <a:xfrm rot="10800000" flipH="1">
            <a:off x="4890515" y="3708353"/>
            <a:ext cx="3910500" cy="21000"/>
          </a:xfrm>
          <a:prstGeom prst="straightConnector1">
            <a:avLst/>
          </a:prstGeom>
          <a:noFill/>
          <a:ln w="9525" cap="flat" cmpd="sng">
            <a:solidFill>
              <a:srgbClr val="CCCCCC"/>
            </a:solidFill>
            <a:prstDash val="solid"/>
            <a:round/>
            <a:headEnd type="none" w="med" len="med"/>
            <a:tailEnd type="none" w="med" len="med"/>
          </a:ln>
        </p:spPr>
      </p:cxnSp>
      <p:pic>
        <p:nvPicPr>
          <p:cNvPr id="121" name="Google Shape;121;p17"/>
          <p:cNvPicPr preferRelativeResize="0"/>
          <p:nvPr/>
        </p:nvPicPr>
        <p:blipFill>
          <a:blip r:embed="rId9">
            <a:alphaModFix/>
          </a:blip>
          <a:stretch>
            <a:fillRect/>
          </a:stretch>
        </p:blipFill>
        <p:spPr>
          <a:xfrm>
            <a:off x="326875" y="4535925"/>
            <a:ext cx="381725" cy="274350"/>
          </a:xfrm>
          <a:prstGeom prst="rect">
            <a:avLst/>
          </a:prstGeom>
          <a:noFill/>
          <a:ln>
            <a:noFill/>
          </a:ln>
        </p:spPr>
      </p:pic>
      <p:sp>
        <p:nvSpPr>
          <p:cNvPr id="122" name="Google Shape;122;p17"/>
          <p:cNvSpPr/>
          <p:nvPr/>
        </p:nvSpPr>
        <p:spPr>
          <a:xfrm>
            <a:off x="596875" y="389975"/>
            <a:ext cx="53397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3" name="Google Shape;123;p17"/>
          <p:cNvPicPr preferRelativeResize="0"/>
          <p:nvPr/>
        </p:nvPicPr>
        <p:blipFill>
          <a:blip r:embed="rId10">
            <a:alphaModFix/>
          </a:blip>
          <a:stretch>
            <a:fillRect/>
          </a:stretch>
        </p:blipFill>
        <p:spPr>
          <a:xfrm flipH="1">
            <a:off x="200275" y="178395"/>
            <a:ext cx="863000" cy="891100"/>
          </a:xfrm>
          <a:prstGeom prst="rect">
            <a:avLst/>
          </a:prstGeom>
          <a:noFill/>
          <a:ln>
            <a:noFill/>
          </a:ln>
        </p:spPr>
      </p:pic>
      <p:sp>
        <p:nvSpPr>
          <p:cNvPr id="124" name="Google Shape;124;p17"/>
          <p:cNvSpPr txBox="1"/>
          <p:nvPr/>
        </p:nvSpPr>
        <p:spPr>
          <a:xfrm>
            <a:off x="1127700" y="361600"/>
            <a:ext cx="49221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200" b="1">
                <a:solidFill>
                  <a:schemeClr val="lt1"/>
                </a:solidFill>
                <a:latin typeface="Roboto"/>
                <a:ea typeface="Roboto"/>
                <a:cs typeface="Roboto"/>
                <a:sym typeface="Roboto"/>
              </a:rPr>
              <a:t>What Are My Choices As a Parent?</a:t>
            </a:r>
            <a:endParaRPr sz="2200">
              <a:solidFill>
                <a:schemeClr val="lt1"/>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8"/>
          <p:cNvSpPr/>
          <p:nvPr/>
        </p:nvSpPr>
        <p:spPr>
          <a:xfrm>
            <a:off x="596875" y="389975"/>
            <a:ext cx="49545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18"/>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131" name="Google Shape;131;p18"/>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132" name="Google Shape;132;p18"/>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pic>
        <p:nvPicPr>
          <p:cNvPr id="133" name="Google Shape;133;p18"/>
          <p:cNvPicPr preferRelativeResize="0"/>
          <p:nvPr/>
        </p:nvPicPr>
        <p:blipFill>
          <a:blip r:embed="rId4">
            <a:alphaModFix/>
          </a:blip>
          <a:stretch>
            <a:fillRect/>
          </a:stretch>
        </p:blipFill>
        <p:spPr>
          <a:xfrm flipH="1">
            <a:off x="200275" y="178395"/>
            <a:ext cx="863000" cy="891100"/>
          </a:xfrm>
          <a:prstGeom prst="rect">
            <a:avLst/>
          </a:prstGeom>
          <a:noFill/>
          <a:ln>
            <a:noFill/>
          </a:ln>
        </p:spPr>
      </p:pic>
      <p:sp>
        <p:nvSpPr>
          <p:cNvPr id="134" name="Google Shape;134;p18"/>
          <p:cNvSpPr txBox="1"/>
          <p:nvPr/>
        </p:nvSpPr>
        <p:spPr>
          <a:xfrm>
            <a:off x="326875" y="1224400"/>
            <a:ext cx="8442000" cy="3508623"/>
          </a:xfrm>
          <a:prstGeom prst="rect">
            <a:avLst/>
          </a:prstGeom>
          <a:noFill/>
          <a:ln>
            <a:noFill/>
          </a:ln>
        </p:spPr>
        <p:txBody>
          <a:bodyPr spcFirstLastPara="1" wrap="square" lIns="91425" tIns="91425" rIns="91425" bIns="91425" anchor="t" anchorCtr="0">
            <a:spAutoFit/>
          </a:bodyPr>
          <a:lstStyle/>
          <a:p>
            <a:pPr marL="2286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We believe that teaching RSE informs our pupils about body differences, growing up, body changes and the emotions and feelings that they might have.  Specific vocabulary that they learn allows them to keep their bodies safe and empowers them to communicate any concerns that they might have about their own health or safety. It prepares pupils for their transition to secondary school and life’s journey.</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2286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We use the Lifewise, Police Education and resources and other resources for our PSHE and RSE.</a:t>
            </a:r>
            <a:r>
              <a:rPr lang="en-GB" sz="1200" dirty="0">
                <a:solidFill>
                  <a:schemeClr val="dk1"/>
                </a:solidFill>
                <a:latin typeface="Roboto"/>
                <a:ea typeface="Roboto"/>
                <a:cs typeface="Roboto"/>
                <a:sym typeface="Roboto"/>
              </a:rPr>
              <a:t> </a:t>
            </a:r>
            <a:r>
              <a:rPr lang="en-GB" sz="1200" dirty="0">
                <a:solidFill>
                  <a:schemeClr val="dk1"/>
                </a:solidFill>
                <a:latin typeface="Roboto"/>
                <a:ea typeface="Roboto"/>
                <a:cs typeface="Roboto"/>
                <a:sym typeface="Roboto"/>
                <a:hlinkClick r:id="rId5"/>
              </a:rPr>
              <a:t>https://www.burradoncommunityprimaryschool.co.uk/attachments/download.asp?file=1748&amp;type=pdf</a:t>
            </a:r>
            <a:endParaRPr lang="en-GB" sz="1200" dirty="0">
              <a:solidFill>
                <a:schemeClr val="dk1"/>
              </a:solidFill>
              <a:latin typeface="Roboto"/>
              <a:ea typeface="Roboto"/>
              <a:cs typeface="Roboto"/>
              <a:sym typeface="Roboto"/>
            </a:endParaRPr>
          </a:p>
          <a:p>
            <a:pPr marL="0" lvl="0" indent="0" algn="l" rtl="0">
              <a:spcBef>
                <a:spcPts val="0"/>
              </a:spcBef>
              <a:spcAft>
                <a:spcPts val="0"/>
              </a:spcAft>
              <a:buNone/>
            </a:pPr>
            <a:endParaRPr sz="1200" dirty="0">
              <a:solidFill>
                <a:schemeClr val="dk1"/>
              </a:solidFill>
              <a:latin typeface="Roboto"/>
              <a:ea typeface="Roboto"/>
              <a:cs typeface="Roboto"/>
              <a:sym typeface="Roboto"/>
            </a:endParaRPr>
          </a:p>
          <a:p>
            <a:pPr marL="2286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Pupils from EYFS to Year 6 are taught age appropriate information using specific and relevant vocabulary.As parents you will be informed of the puberty talks at the end of year 4 (for girls), 5 and year 6 and given information about the lessons so that you can discuss this with your child.</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2286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The teaching often links to the Science National Curriculum and other curriculum subjects and topics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2286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We keep parents fully informed about when RSE will be taught in each year group and what will be covered.  We have a parents consent form for the lessons around conception, birth and grooming in year 6 which will detail resources used. You will be sent the lesson to discuss with your child after it has taught in class</a:t>
            </a:r>
            <a:endParaRPr sz="1200" dirty="0">
              <a:solidFill>
                <a:schemeClr val="dk1"/>
              </a:solidFill>
              <a:latin typeface="Roboto"/>
              <a:ea typeface="Roboto"/>
              <a:cs typeface="Roboto"/>
              <a:sym typeface="Roboto"/>
            </a:endParaRPr>
          </a:p>
          <a:p>
            <a:pPr marL="0" lvl="0" indent="0" algn="l" rtl="0">
              <a:spcBef>
                <a:spcPts val="0"/>
              </a:spcBef>
              <a:spcAft>
                <a:spcPts val="0"/>
              </a:spcAft>
              <a:buNone/>
            </a:pPr>
            <a:endParaRPr sz="1200" dirty="0">
              <a:solidFill>
                <a:schemeClr val="dk1"/>
              </a:solidFill>
              <a:latin typeface="Roboto"/>
              <a:ea typeface="Roboto"/>
              <a:cs typeface="Roboto"/>
              <a:sym typeface="Roboto"/>
            </a:endParaRPr>
          </a:p>
        </p:txBody>
      </p:sp>
      <p:sp>
        <p:nvSpPr>
          <p:cNvPr id="135" name="Google Shape;135;p18"/>
          <p:cNvSpPr txBox="1"/>
          <p:nvPr/>
        </p:nvSpPr>
        <p:spPr>
          <a:xfrm>
            <a:off x="1138250" y="377650"/>
            <a:ext cx="41640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200" b="1">
                <a:solidFill>
                  <a:schemeClr val="lt1"/>
                </a:solidFill>
                <a:latin typeface="Roboto"/>
                <a:ea typeface="Roboto"/>
                <a:cs typeface="Roboto"/>
                <a:sym typeface="Roboto"/>
              </a:rPr>
              <a:t>What Do We Do At Our School?</a:t>
            </a:r>
            <a:endParaRPr sz="2200" b="1">
              <a:solidFill>
                <a:schemeClr val="lt1"/>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9"/>
          <p:cNvSpPr/>
          <p:nvPr/>
        </p:nvSpPr>
        <p:spPr>
          <a:xfrm>
            <a:off x="596875" y="389975"/>
            <a:ext cx="84651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9"/>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142" name="Google Shape;142;p19"/>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143" name="Google Shape;143;p19"/>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pic>
        <p:nvPicPr>
          <p:cNvPr id="144" name="Google Shape;144;p19"/>
          <p:cNvPicPr preferRelativeResize="0"/>
          <p:nvPr/>
        </p:nvPicPr>
        <p:blipFill>
          <a:blip r:embed="rId4">
            <a:alphaModFix/>
          </a:blip>
          <a:stretch>
            <a:fillRect/>
          </a:stretch>
        </p:blipFill>
        <p:spPr>
          <a:xfrm flipH="1">
            <a:off x="200275" y="178395"/>
            <a:ext cx="863000" cy="891100"/>
          </a:xfrm>
          <a:prstGeom prst="rect">
            <a:avLst/>
          </a:prstGeom>
          <a:noFill/>
          <a:ln>
            <a:noFill/>
          </a:ln>
        </p:spPr>
      </p:pic>
      <p:sp>
        <p:nvSpPr>
          <p:cNvPr id="145" name="Google Shape;145;p19"/>
          <p:cNvSpPr txBox="1"/>
          <p:nvPr/>
        </p:nvSpPr>
        <p:spPr>
          <a:xfrm>
            <a:off x="174475" y="1224400"/>
            <a:ext cx="6470700" cy="3631733"/>
          </a:xfrm>
          <a:prstGeom prst="rect">
            <a:avLst/>
          </a:prstGeom>
          <a:noFill/>
          <a:ln>
            <a:noFill/>
          </a:ln>
        </p:spPr>
        <p:txBody>
          <a:bodyPr spcFirstLastPara="1" wrap="square" lIns="91425" tIns="91425" rIns="91425" bIns="91425" anchor="t" anchorCtr="0">
            <a:spAutoFit/>
          </a:bodyPr>
          <a:lstStyle/>
          <a:p>
            <a:pPr marL="457200" lvl="0" indent="-317500" algn="l" rtl="0">
              <a:spcBef>
                <a:spcPts val="0"/>
              </a:spcBef>
              <a:spcAft>
                <a:spcPts val="0"/>
              </a:spcAft>
              <a:buClr>
                <a:schemeClr val="dk1"/>
              </a:buClr>
              <a:buSzPts val="1400"/>
              <a:buFont typeface="Roboto"/>
              <a:buChar char="●"/>
            </a:pPr>
            <a:r>
              <a:rPr lang="en" dirty="0">
                <a:solidFill>
                  <a:schemeClr val="dk1"/>
                </a:solidFill>
                <a:latin typeface="Roboto"/>
                <a:ea typeface="Roboto"/>
                <a:cs typeface="Roboto"/>
                <a:sym typeface="Roboto"/>
              </a:rPr>
              <a:t>Our PSHE timetable covers Reception through to Year 6</a:t>
            </a:r>
            <a:endParaRPr dirty="0">
              <a:solidFill>
                <a:schemeClr val="dk1"/>
              </a:solidFill>
              <a:latin typeface="Roboto"/>
              <a:ea typeface="Roboto"/>
              <a:cs typeface="Roboto"/>
              <a:sym typeface="Roboto"/>
            </a:endParaRPr>
          </a:p>
          <a:p>
            <a:pPr marL="457200" lvl="0" indent="0" algn="l" rtl="0">
              <a:spcBef>
                <a:spcPts val="0"/>
              </a:spcBef>
              <a:spcAft>
                <a:spcPts val="0"/>
              </a:spcAft>
              <a:buNone/>
            </a:pPr>
            <a:endParaRPr dirty="0">
              <a:solidFill>
                <a:schemeClr val="dk1"/>
              </a:solidFill>
              <a:latin typeface="Roboto"/>
              <a:ea typeface="Roboto"/>
              <a:cs typeface="Roboto"/>
              <a:sym typeface="Roboto"/>
            </a:endParaRPr>
          </a:p>
          <a:p>
            <a:pPr marL="457200" lvl="0" indent="-317500" algn="l" rtl="0">
              <a:spcBef>
                <a:spcPts val="0"/>
              </a:spcBef>
              <a:spcAft>
                <a:spcPts val="0"/>
              </a:spcAft>
              <a:buClr>
                <a:schemeClr val="dk1"/>
              </a:buClr>
              <a:buSzPts val="1400"/>
              <a:buFont typeface="Roboto"/>
              <a:buChar char="●"/>
            </a:pPr>
            <a:r>
              <a:rPr lang="en" dirty="0">
                <a:solidFill>
                  <a:schemeClr val="dk1"/>
                </a:solidFill>
                <a:latin typeface="Roboto"/>
                <a:ea typeface="Roboto"/>
                <a:cs typeface="Roboto"/>
                <a:sym typeface="Roboto"/>
              </a:rPr>
              <a:t>Usually, your child will have one lesson of PSHE each week plus extra wellbeing activities. </a:t>
            </a:r>
            <a:endParaRPr dirty="0">
              <a:solidFill>
                <a:schemeClr val="dk1"/>
              </a:solidFill>
              <a:latin typeface="Roboto"/>
              <a:ea typeface="Roboto"/>
              <a:cs typeface="Roboto"/>
              <a:sym typeface="Roboto"/>
            </a:endParaRPr>
          </a:p>
          <a:p>
            <a:pPr marL="914400" lvl="0" indent="0" algn="l" rtl="0">
              <a:spcBef>
                <a:spcPts val="0"/>
              </a:spcBef>
              <a:spcAft>
                <a:spcPts val="0"/>
              </a:spcAft>
              <a:buNone/>
            </a:pPr>
            <a:endParaRPr dirty="0">
              <a:solidFill>
                <a:schemeClr val="dk1"/>
              </a:solidFill>
              <a:latin typeface="Roboto"/>
              <a:ea typeface="Roboto"/>
              <a:cs typeface="Roboto"/>
              <a:sym typeface="Roboto"/>
            </a:endParaRPr>
          </a:p>
          <a:p>
            <a:pPr marL="139700" lvl="0" algn="l" rtl="0">
              <a:spcBef>
                <a:spcPts val="0"/>
              </a:spcBef>
              <a:spcAft>
                <a:spcPts val="0"/>
              </a:spcAft>
              <a:buClr>
                <a:schemeClr val="dk1"/>
              </a:buClr>
              <a:buSzPts val="1400"/>
            </a:pPr>
            <a:endParaRPr lang="en" dirty="0">
              <a:solidFill>
                <a:schemeClr val="dk1"/>
              </a:solidFill>
              <a:latin typeface="Roboto"/>
              <a:ea typeface="Roboto"/>
              <a:cs typeface="Roboto"/>
              <a:sym typeface="Roboto"/>
            </a:endParaRPr>
          </a:p>
          <a:p>
            <a:pPr marL="457200" lvl="0" indent="-317500" algn="l" rtl="0">
              <a:spcBef>
                <a:spcPts val="0"/>
              </a:spcBef>
              <a:spcAft>
                <a:spcPts val="0"/>
              </a:spcAft>
              <a:buClr>
                <a:schemeClr val="dk1"/>
              </a:buClr>
              <a:buSzPts val="1400"/>
              <a:buFont typeface="Roboto"/>
              <a:buChar char="●"/>
            </a:pPr>
            <a:r>
              <a:rPr lang="en" dirty="0">
                <a:solidFill>
                  <a:schemeClr val="dk1"/>
                </a:solidFill>
                <a:latin typeface="Roboto"/>
                <a:ea typeface="Roboto"/>
                <a:cs typeface="Roboto"/>
                <a:sym typeface="Roboto"/>
              </a:rPr>
              <a:t>We also use Thrive Whole class plans to support emeotional regulation and behaviour.</a:t>
            </a:r>
          </a:p>
          <a:p>
            <a:pPr marL="457200" lvl="0" indent="-317500" algn="l" rtl="0">
              <a:spcBef>
                <a:spcPts val="0"/>
              </a:spcBef>
              <a:spcAft>
                <a:spcPts val="0"/>
              </a:spcAft>
              <a:buClr>
                <a:schemeClr val="dk1"/>
              </a:buClr>
              <a:buSzPts val="1400"/>
              <a:buFont typeface="Roboto"/>
              <a:buChar char="●"/>
            </a:pPr>
            <a:endParaRPr lang="en" dirty="0">
              <a:solidFill>
                <a:schemeClr val="dk1"/>
              </a:solidFill>
              <a:latin typeface="Roboto"/>
              <a:ea typeface="Roboto"/>
              <a:cs typeface="Roboto"/>
              <a:sym typeface="Roboto"/>
            </a:endParaRPr>
          </a:p>
          <a:p>
            <a:pPr marL="457200" lvl="0" indent="-317500" algn="l" rtl="0">
              <a:spcBef>
                <a:spcPts val="0"/>
              </a:spcBef>
              <a:spcAft>
                <a:spcPts val="0"/>
              </a:spcAft>
              <a:buClr>
                <a:schemeClr val="dk1"/>
              </a:buClr>
              <a:buSzPts val="1400"/>
              <a:buFont typeface="Roboto"/>
              <a:buChar char="●"/>
            </a:pPr>
            <a:r>
              <a:rPr lang="en" dirty="0">
                <a:solidFill>
                  <a:schemeClr val="dk1"/>
                </a:solidFill>
                <a:latin typeface="Roboto"/>
                <a:ea typeface="Roboto"/>
                <a:cs typeface="Roboto"/>
                <a:sym typeface="Roboto"/>
              </a:rPr>
              <a:t>We promote the diversity of our school community by celebrating differ</a:t>
            </a:r>
            <a:r>
              <a:rPr lang="en-GB" dirty="0">
                <a:solidFill>
                  <a:schemeClr val="dk1"/>
                </a:solidFill>
                <a:latin typeface="Roboto"/>
                <a:ea typeface="Roboto"/>
                <a:cs typeface="Roboto"/>
                <a:sym typeface="Roboto"/>
              </a:rPr>
              <a:t>e</a:t>
            </a:r>
            <a:r>
              <a:rPr lang="en" dirty="0">
                <a:solidFill>
                  <a:schemeClr val="dk1"/>
                </a:solidFill>
                <a:latin typeface="Roboto"/>
                <a:ea typeface="Roboto"/>
                <a:cs typeface="Roboto"/>
                <a:sym typeface="Roboto"/>
              </a:rPr>
              <a:t>nt families through stories.</a:t>
            </a:r>
          </a:p>
          <a:p>
            <a:pPr marL="457200" lvl="0" indent="-317500" algn="l" rtl="0">
              <a:spcBef>
                <a:spcPts val="0"/>
              </a:spcBef>
              <a:spcAft>
                <a:spcPts val="0"/>
              </a:spcAft>
              <a:buClr>
                <a:schemeClr val="dk1"/>
              </a:buClr>
              <a:buSzPts val="1400"/>
              <a:buFont typeface="Roboto"/>
              <a:buChar char="●"/>
            </a:pPr>
            <a:endParaRPr lang="en" dirty="0">
              <a:solidFill>
                <a:schemeClr val="dk1"/>
              </a:solidFill>
              <a:latin typeface="Roboto"/>
              <a:ea typeface="Roboto"/>
              <a:cs typeface="Roboto"/>
              <a:sym typeface="Roboto"/>
            </a:endParaRPr>
          </a:p>
          <a:p>
            <a:pPr marL="457200" lvl="0" indent="-317500" algn="l" rtl="0">
              <a:spcBef>
                <a:spcPts val="0"/>
              </a:spcBef>
              <a:spcAft>
                <a:spcPts val="0"/>
              </a:spcAft>
              <a:buClr>
                <a:schemeClr val="dk1"/>
              </a:buClr>
              <a:buSzPts val="1400"/>
              <a:buFont typeface="Roboto"/>
              <a:buChar char="●"/>
            </a:pPr>
            <a:r>
              <a:rPr lang="en" dirty="0">
                <a:solidFill>
                  <a:schemeClr val="dk1"/>
                </a:solidFill>
                <a:latin typeface="Roboto"/>
                <a:ea typeface="Roboto"/>
                <a:cs typeface="Roboto"/>
                <a:sym typeface="Roboto"/>
              </a:rPr>
              <a:t>Our visions and values are core to our curriulum and we explore these in House Days, assemblies and in class.</a:t>
            </a:r>
            <a:endParaRPr dirty="0">
              <a:solidFill>
                <a:schemeClr val="dk1"/>
              </a:solidFill>
              <a:latin typeface="Roboto"/>
              <a:ea typeface="Roboto"/>
              <a:cs typeface="Roboto"/>
              <a:sym typeface="Roboto"/>
            </a:endParaRPr>
          </a:p>
          <a:p>
            <a:pPr marL="914400" lvl="0" indent="0" algn="l" rtl="0">
              <a:spcBef>
                <a:spcPts val="0"/>
              </a:spcBef>
              <a:spcAft>
                <a:spcPts val="0"/>
              </a:spcAft>
              <a:buNone/>
            </a:pPr>
            <a:endParaRPr dirty="0">
              <a:solidFill>
                <a:schemeClr val="dk1"/>
              </a:solidFill>
              <a:latin typeface="Roboto"/>
              <a:ea typeface="Roboto"/>
              <a:cs typeface="Roboto"/>
              <a:sym typeface="Roboto"/>
            </a:endParaRPr>
          </a:p>
          <a:p>
            <a:pPr marL="457200" lvl="0" indent="0" algn="l" rtl="0">
              <a:spcBef>
                <a:spcPts val="0"/>
              </a:spcBef>
              <a:spcAft>
                <a:spcPts val="0"/>
              </a:spcAft>
              <a:buNone/>
            </a:pPr>
            <a:endParaRPr dirty="0">
              <a:solidFill>
                <a:schemeClr val="dk1"/>
              </a:solidFill>
              <a:latin typeface="Roboto"/>
              <a:ea typeface="Roboto"/>
              <a:cs typeface="Roboto"/>
              <a:sym typeface="Roboto"/>
            </a:endParaRPr>
          </a:p>
        </p:txBody>
      </p:sp>
      <p:sp>
        <p:nvSpPr>
          <p:cNvPr id="146" name="Google Shape;146;p19"/>
          <p:cNvSpPr txBox="1"/>
          <p:nvPr/>
        </p:nvSpPr>
        <p:spPr>
          <a:xfrm>
            <a:off x="987075" y="389975"/>
            <a:ext cx="8010900" cy="4308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1600" b="1" dirty="0">
                <a:solidFill>
                  <a:schemeClr val="lt1"/>
                </a:solidFill>
                <a:latin typeface="Roboto"/>
                <a:ea typeface="Roboto"/>
                <a:cs typeface="Roboto"/>
                <a:sym typeface="Roboto"/>
              </a:rPr>
              <a:t>Our PSHE Timetable and Learning Intentions For reception, Key Stages 1 And 2</a:t>
            </a:r>
            <a:endParaRPr sz="1600" b="1" dirty="0">
              <a:solidFill>
                <a:schemeClr val="lt1"/>
              </a:solidFill>
              <a:latin typeface="Roboto"/>
              <a:ea typeface="Roboto"/>
              <a:cs typeface="Roboto"/>
              <a:sym typeface="Roboto"/>
            </a:endParaRPr>
          </a:p>
        </p:txBody>
      </p:sp>
      <p:pic>
        <p:nvPicPr>
          <p:cNvPr id="147" name="Google Shape;147;p19"/>
          <p:cNvPicPr preferRelativeResize="0"/>
          <p:nvPr/>
        </p:nvPicPr>
        <p:blipFill>
          <a:blip r:embed="rId5">
            <a:alphaModFix/>
          </a:blip>
          <a:stretch>
            <a:fillRect/>
          </a:stretch>
        </p:blipFill>
        <p:spPr>
          <a:xfrm>
            <a:off x="6813825" y="1224400"/>
            <a:ext cx="2109925" cy="3312525"/>
          </a:xfrm>
          <a:prstGeom prst="rect">
            <a:avLst/>
          </a:prstGeom>
          <a:noFill/>
          <a:ln>
            <a:noFill/>
          </a:ln>
        </p:spPr>
      </p:pic>
      <p:pic>
        <p:nvPicPr>
          <p:cNvPr id="148" name="Google Shape;148;p19"/>
          <p:cNvPicPr preferRelativeResize="0"/>
          <p:nvPr/>
        </p:nvPicPr>
        <p:blipFill>
          <a:blip r:embed="rId6">
            <a:alphaModFix/>
          </a:blip>
          <a:stretch>
            <a:fillRect/>
          </a:stretch>
        </p:blipFill>
        <p:spPr>
          <a:xfrm>
            <a:off x="6555700" y="1138300"/>
            <a:ext cx="775601" cy="7756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E01FDCA-D35D-AEC7-8EDD-8F2691446E25}"/>
              </a:ext>
            </a:extLst>
          </p:cNvPr>
          <p:cNvGraphicFramePr>
            <a:graphicFrameLocks noGrp="1"/>
          </p:cNvGraphicFramePr>
          <p:nvPr>
            <p:extLst>
              <p:ext uri="{D42A27DB-BD31-4B8C-83A1-F6EECF244321}">
                <p14:modId xmlns:p14="http://schemas.microsoft.com/office/powerpoint/2010/main" val="3909976875"/>
              </p:ext>
            </p:extLst>
          </p:nvPr>
        </p:nvGraphicFramePr>
        <p:xfrm>
          <a:off x="1601843" y="808848"/>
          <a:ext cx="5725160" cy="1478788"/>
        </p:xfrm>
        <a:graphic>
          <a:graphicData uri="http://schemas.openxmlformats.org/drawingml/2006/table">
            <a:tbl>
              <a:tblPr firstRow="1" firstCol="1" bandRow="1"/>
              <a:tblGrid>
                <a:gridCol w="1425575">
                  <a:extLst>
                    <a:ext uri="{9D8B030D-6E8A-4147-A177-3AD203B41FA5}">
                      <a16:colId xmlns:a16="http://schemas.microsoft.com/office/drawing/2014/main" val="2133770753"/>
                    </a:ext>
                  </a:extLst>
                </a:gridCol>
                <a:gridCol w="1464310">
                  <a:extLst>
                    <a:ext uri="{9D8B030D-6E8A-4147-A177-3AD203B41FA5}">
                      <a16:colId xmlns:a16="http://schemas.microsoft.com/office/drawing/2014/main" val="1110190226"/>
                    </a:ext>
                  </a:extLst>
                </a:gridCol>
                <a:gridCol w="1473200">
                  <a:extLst>
                    <a:ext uri="{9D8B030D-6E8A-4147-A177-3AD203B41FA5}">
                      <a16:colId xmlns:a16="http://schemas.microsoft.com/office/drawing/2014/main" val="1978112761"/>
                    </a:ext>
                  </a:extLst>
                </a:gridCol>
                <a:gridCol w="1362075">
                  <a:extLst>
                    <a:ext uri="{9D8B030D-6E8A-4147-A177-3AD203B41FA5}">
                      <a16:colId xmlns:a16="http://schemas.microsoft.com/office/drawing/2014/main" val="977092537"/>
                    </a:ext>
                  </a:extLst>
                </a:gridCol>
              </a:tblGrid>
              <a:tr h="0">
                <a:tc>
                  <a:txBody>
                    <a:bodyPr/>
                    <a:lstStyle/>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penis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scrotum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GB" sz="1800" dirty="0">
                          <a:effectLst/>
                          <a:latin typeface="Comic Sans MS" panose="030F0702030302020204" pitchFamily="66" charset="0"/>
                          <a:ea typeface="Comic Sans MS" panose="030F0702030302020204" pitchFamily="66" charset="0"/>
                          <a:cs typeface="Comic Sans MS" panose="030F0702030302020204" pitchFamily="66" charset="0"/>
                        </a:rPr>
                        <a:t>testicles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anus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89417314"/>
                  </a:ext>
                </a:extLst>
              </a:tr>
              <a:tr h="0">
                <a:tc>
                  <a:txBody>
                    <a:bodyPr/>
                    <a:lstStyle/>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vulva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nipples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GB" sz="1800">
                          <a:effectLst/>
                          <a:latin typeface="Comic Sans MS" panose="030F0702030302020204" pitchFamily="66" charset="0"/>
                          <a:ea typeface="Comic Sans MS" panose="030F0702030302020204" pitchFamily="66" charset="0"/>
                          <a:cs typeface="Comic Sans MS" panose="030F0702030302020204" pitchFamily="66" charset="0"/>
                        </a:rPr>
                        <a:t>vagina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GB" sz="1800" dirty="0">
                          <a:effectLst/>
                          <a:latin typeface="Comic Sans MS" panose="030F0702030302020204" pitchFamily="66" charset="0"/>
                          <a:ea typeface="Comic Sans MS" panose="030F0702030302020204" pitchFamily="66" charset="0"/>
                          <a:cs typeface="Comic Sans MS" panose="030F0702030302020204" pitchFamily="66" charset="0"/>
                        </a:rPr>
                        <a:t>breasts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1874416"/>
                  </a:ext>
                </a:extLst>
              </a:tr>
            </a:tbl>
          </a:graphicData>
        </a:graphic>
      </p:graphicFrame>
      <p:sp>
        <p:nvSpPr>
          <p:cNvPr id="4" name="TextBox 3">
            <a:extLst>
              <a:ext uri="{FF2B5EF4-FFF2-40B4-BE49-F238E27FC236}">
                <a16:creationId xmlns:a16="http://schemas.microsoft.com/office/drawing/2014/main" id="{A83D7615-0179-730F-D225-E8E53F4D30A1}"/>
              </a:ext>
            </a:extLst>
          </p:cNvPr>
          <p:cNvSpPr txBox="1"/>
          <p:nvPr/>
        </p:nvSpPr>
        <p:spPr>
          <a:xfrm>
            <a:off x="1601843" y="2818504"/>
            <a:ext cx="5541235" cy="2031325"/>
          </a:xfrm>
          <a:prstGeom prst="rect">
            <a:avLst/>
          </a:prstGeom>
          <a:noFill/>
        </p:spPr>
        <p:txBody>
          <a:bodyPr wrap="square" rtlCol="0">
            <a:spAutoFit/>
          </a:bodyPr>
          <a:lstStyle/>
          <a:p>
            <a:r>
              <a:rPr lang="en-GB" dirty="0"/>
              <a:t>We have used vagina and penis from reception for safeguarding reasons. </a:t>
            </a:r>
          </a:p>
          <a:p>
            <a:r>
              <a:rPr lang="en-GB" dirty="0"/>
              <a:t>Research shows that children who know the correct names from a young age are more likely to report abuse. Adults have misunderstood children trying to report abuse in the past as they have used names for their private parts that were not recognised.</a:t>
            </a:r>
          </a:p>
          <a:p>
            <a:endParaRPr lang="en-GB" dirty="0"/>
          </a:p>
          <a:p>
            <a:r>
              <a:rPr lang="en-GB" dirty="0"/>
              <a:t>This is the new vocabulary that has been suggested.</a:t>
            </a:r>
          </a:p>
          <a:p>
            <a:r>
              <a:rPr lang="en-GB" dirty="0"/>
              <a:t>Vulva is the scientific name. </a:t>
            </a:r>
          </a:p>
        </p:txBody>
      </p:sp>
    </p:spTree>
    <p:extLst>
      <p:ext uri="{BB962C8B-B14F-4D97-AF65-F5344CB8AC3E}">
        <p14:creationId xmlns:p14="http://schemas.microsoft.com/office/powerpoint/2010/main" val="1954914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3"/>
          <p:cNvSpPr/>
          <p:nvPr/>
        </p:nvSpPr>
        <p:spPr>
          <a:xfrm>
            <a:off x="596875" y="389975"/>
            <a:ext cx="48606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3"/>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190" name="Google Shape;190;p23"/>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191" name="Google Shape;191;p23"/>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193" name="Google Shape;193;p23"/>
          <p:cNvSpPr txBox="1"/>
          <p:nvPr/>
        </p:nvSpPr>
        <p:spPr>
          <a:xfrm>
            <a:off x="200275" y="1134050"/>
            <a:ext cx="5586300" cy="358556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500" b="1" dirty="0">
              <a:solidFill>
                <a:srgbClr val="296B08"/>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Naming, labelling and drawing main body parts eg: neck, head, legs, arms, elbows, face, ears, eyes, mouth, teeth, hair, nose.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looking after our body and how parents, carers or people we trust may help us keep clean by helping us to wash or bathe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saying ‘no’ if we don’t want our bodies to be touched and who to talk to if we feel uncomfortable or unhappy about our body being touched – NSPCC underpant rule.</a:t>
            </a:r>
          </a:p>
          <a:p>
            <a:pPr marL="457200" lvl="0" indent="-304800" algn="l" rtl="0">
              <a:spcBef>
                <a:spcPts val="0"/>
              </a:spcBef>
              <a:spcAft>
                <a:spcPts val="0"/>
              </a:spcAft>
              <a:buClr>
                <a:schemeClr val="dk1"/>
              </a:buClr>
              <a:buSzPts val="1200"/>
              <a:buFont typeface="Roboto"/>
              <a:buChar char="●"/>
            </a:pPr>
            <a:endParaRPr lang="en"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Using the words vagina/vulva and penis as the correct terminolgy for our private areas. This is essential for safeguarding purposes.</a:t>
            </a:r>
          </a:p>
          <a:p>
            <a:pPr marL="457200" lvl="0" indent="-304800" algn="l" rtl="0">
              <a:spcBef>
                <a:spcPts val="0"/>
              </a:spcBef>
              <a:spcAft>
                <a:spcPts val="0"/>
              </a:spcAft>
              <a:buClr>
                <a:schemeClr val="dk1"/>
              </a:buClr>
              <a:buSzPts val="1200"/>
              <a:buFont typeface="Roboto"/>
              <a:buChar char="●"/>
            </a:pPr>
            <a:endParaRPr lang="en"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looks at trusted adults and who to go to for support.</a:t>
            </a:r>
          </a:p>
          <a:p>
            <a:pPr marL="152400" lvl="0" algn="l" rtl="0">
              <a:spcBef>
                <a:spcPts val="0"/>
              </a:spcBef>
              <a:spcAft>
                <a:spcPts val="0"/>
              </a:spcAft>
              <a:buClr>
                <a:schemeClr val="dk1"/>
              </a:buClr>
              <a:buSzPts val="1200"/>
            </a:pP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0" lvl="0" indent="0" algn="l" rtl="0">
              <a:spcBef>
                <a:spcPts val="0"/>
              </a:spcBef>
              <a:spcAft>
                <a:spcPts val="0"/>
              </a:spcAft>
              <a:buNone/>
            </a:pPr>
            <a:endParaRPr dirty="0">
              <a:solidFill>
                <a:schemeClr val="dk1"/>
              </a:solidFill>
              <a:latin typeface="Roboto"/>
              <a:ea typeface="Roboto"/>
              <a:cs typeface="Roboto"/>
              <a:sym typeface="Roboto"/>
            </a:endParaRPr>
          </a:p>
        </p:txBody>
      </p:sp>
      <p:sp>
        <p:nvSpPr>
          <p:cNvPr id="194" name="Google Shape;194;p23"/>
          <p:cNvSpPr txBox="1"/>
          <p:nvPr/>
        </p:nvSpPr>
        <p:spPr>
          <a:xfrm>
            <a:off x="1063275" y="389975"/>
            <a:ext cx="42954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200" b="1" dirty="0">
                <a:solidFill>
                  <a:schemeClr val="lt1"/>
                </a:solidFill>
                <a:latin typeface="Roboto"/>
                <a:ea typeface="Roboto"/>
                <a:cs typeface="Roboto"/>
                <a:sym typeface="Roboto"/>
              </a:rPr>
              <a:t>RSE In Key Reception</a:t>
            </a:r>
            <a:endParaRPr sz="2200" b="1" dirty="0">
              <a:solidFill>
                <a:schemeClr val="lt1"/>
              </a:solidFill>
              <a:latin typeface="Roboto"/>
              <a:ea typeface="Roboto"/>
              <a:cs typeface="Roboto"/>
              <a:sym typeface="Roboto"/>
            </a:endParaRPr>
          </a:p>
        </p:txBody>
      </p:sp>
      <p:pic>
        <p:nvPicPr>
          <p:cNvPr id="195" name="Google Shape;195;p23"/>
          <p:cNvPicPr preferRelativeResize="0"/>
          <p:nvPr/>
        </p:nvPicPr>
        <p:blipFill rotWithShape="1">
          <a:blip r:embed="rId4">
            <a:alphaModFix/>
          </a:blip>
          <a:srcRect b="13985"/>
          <a:stretch/>
        </p:blipFill>
        <p:spPr>
          <a:xfrm flipH="1">
            <a:off x="6693500" y="1637499"/>
            <a:ext cx="2191150" cy="2827026"/>
          </a:xfrm>
          <a:prstGeom prst="rect">
            <a:avLst/>
          </a:prstGeom>
          <a:noFill/>
          <a:ln>
            <a:noFill/>
          </a:ln>
        </p:spPr>
      </p:pic>
      <p:pic>
        <p:nvPicPr>
          <p:cNvPr id="196" name="Google Shape;196;p23"/>
          <p:cNvPicPr preferRelativeResize="0"/>
          <p:nvPr/>
        </p:nvPicPr>
        <p:blipFill>
          <a:blip r:embed="rId5">
            <a:alphaModFix/>
          </a:blip>
          <a:stretch>
            <a:fillRect/>
          </a:stretch>
        </p:blipFill>
        <p:spPr>
          <a:xfrm>
            <a:off x="5776395" y="496025"/>
            <a:ext cx="1831050" cy="18310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3"/>
          <p:cNvSpPr/>
          <p:nvPr/>
        </p:nvSpPr>
        <p:spPr>
          <a:xfrm>
            <a:off x="596875" y="389975"/>
            <a:ext cx="48606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3"/>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190" name="Google Shape;190;p23"/>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191" name="Google Shape;191;p23"/>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193" name="Google Shape;193;p23"/>
          <p:cNvSpPr txBox="1"/>
          <p:nvPr/>
        </p:nvSpPr>
        <p:spPr>
          <a:xfrm>
            <a:off x="200275" y="1134050"/>
            <a:ext cx="5586300" cy="417034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rgbClr val="296B08"/>
                </a:solidFill>
                <a:latin typeface="Roboto"/>
                <a:ea typeface="Roboto"/>
                <a:cs typeface="Roboto"/>
                <a:sym typeface="Roboto"/>
              </a:rPr>
              <a:t>Y1 – My Growing Body</a:t>
            </a:r>
            <a:endParaRPr sz="1500" b="1" dirty="0">
              <a:solidFill>
                <a:srgbClr val="296B08"/>
              </a:solidFill>
              <a:latin typeface="Roboto"/>
              <a:ea typeface="Roboto"/>
              <a:cs typeface="Roboto"/>
              <a:sym typeface="Roboto"/>
            </a:endParaRPr>
          </a:p>
          <a:p>
            <a:pPr marL="0" lvl="0" indent="0" algn="l" rtl="0">
              <a:spcBef>
                <a:spcPts val="0"/>
              </a:spcBef>
              <a:spcAft>
                <a:spcPts val="0"/>
              </a:spcAft>
              <a:buNone/>
            </a:pPr>
            <a:endParaRPr sz="1500" b="1" dirty="0">
              <a:solidFill>
                <a:srgbClr val="296B08"/>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Naming, labelling and drawing main body parts eg: neck, head, legs, arms, elbows, face, ears, eyes, mouth, teeth, hair, nose.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saying ‘no’ if we don’t want our bodies to be touched and who to talk to if we feel uncomfortable or unhappy about our body being touched – NSPCC rules and assemblies.</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who to talk to if we are worried about our health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respecting ourselves and respecting others </a:t>
            </a:r>
          </a:p>
          <a:p>
            <a:pPr marL="152400" lvl="0" algn="l" rtl="0">
              <a:spcBef>
                <a:spcPts val="0"/>
              </a:spcBef>
              <a:spcAft>
                <a:spcPts val="0"/>
              </a:spcAft>
              <a:buClr>
                <a:schemeClr val="dk1"/>
              </a:buClr>
              <a:buSzPts val="1200"/>
            </a:pPr>
            <a:endParaRPr sz="1100" dirty="0">
              <a:solidFill>
                <a:schemeClr val="dk1"/>
              </a:solidFill>
              <a:latin typeface="Roboto"/>
              <a:ea typeface="Roboto"/>
              <a:cs typeface="Roboto"/>
              <a:sym typeface="Roboto"/>
            </a:endParaRPr>
          </a:p>
          <a:p>
            <a:pPr marL="457200" lvl="0" indent="-304800">
              <a:buClr>
                <a:schemeClr val="dk1"/>
              </a:buClr>
              <a:buSzPts val="1200"/>
              <a:buFont typeface="Roboto"/>
              <a:buChar char="●"/>
            </a:pPr>
            <a:r>
              <a:rPr lang="en-GB" sz="1200" dirty="0">
                <a:solidFill>
                  <a:schemeClr val="dk1"/>
                </a:solidFill>
                <a:latin typeface="Roboto"/>
                <a:ea typeface="Roboto"/>
                <a:cs typeface="Roboto"/>
                <a:sym typeface="Roboto"/>
              </a:rPr>
              <a:t>It talks about having the same scientific names for other body parts to avoid confusion (family names or different names and terms used for private parts are acknowledged but are not specifically named to avoid pupils becoming confused)</a:t>
            </a:r>
          </a:p>
          <a:p>
            <a:pPr marL="457200" lvl="0"/>
            <a:endParaRPr lang="en-GB" sz="1200" dirty="0">
              <a:solidFill>
                <a:schemeClr val="dk1"/>
              </a:solidFill>
              <a:latin typeface="Roboto"/>
              <a:ea typeface="Roboto"/>
              <a:cs typeface="Roboto"/>
              <a:sym typeface="Roboto"/>
            </a:endParaRPr>
          </a:p>
          <a:p>
            <a:pPr marL="457200" lvl="0" indent="-304800">
              <a:buClr>
                <a:schemeClr val="dk1"/>
              </a:buClr>
              <a:buSzPts val="1200"/>
              <a:buFont typeface="Roboto"/>
              <a:buChar char="●"/>
            </a:pPr>
            <a:r>
              <a:rPr lang="en-GB" sz="1200" dirty="0">
                <a:solidFill>
                  <a:schemeClr val="dk1"/>
                </a:solidFill>
                <a:latin typeface="Roboto"/>
                <a:ea typeface="Roboto"/>
                <a:cs typeface="Roboto"/>
                <a:sym typeface="Roboto"/>
              </a:rPr>
              <a:t>This lesson introduces the scientific body parts of the anus, nipples,  vagina, vulva penis and testicles.</a:t>
            </a:r>
          </a:p>
          <a:p>
            <a:pPr marL="0" lvl="0" indent="0" algn="l" rtl="0">
              <a:spcBef>
                <a:spcPts val="0"/>
              </a:spcBef>
              <a:spcAft>
                <a:spcPts val="0"/>
              </a:spcAft>
              <a:buNone/>
            </a:pPr>
            <a:endParaRPr dirty="0">
              <a:solidFill>
                <a:schemeClr val="dk1"/>
              </a:solidFill>
              <a:latin typeface="Roboto"/>
              <a:ea typeface="Roboto"/>
              <a:cs typeface="Roboto"/>
              <a:sym typeface="Roboto"/>
            </a:endParaRPr>
          </a:p>
        </p:txBody>
      </p:sp>
      <p:sp>
        <p:nvSpPr>
          <p:cNvPr id="194" name="Google Shape;194;p23"/>
          <p:cNvSpPr txBox="1"/>
          <p:nvPr/>
        </p:nvSpPr>
        <p:spPr>
          <a:xfrm>
            <a:off x="1063275" y="389975"/>
            <a:ext cx="42954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200" b="1" dirty="0">
                <a:solidFill>
                  <a:schemeClr val="lt1"/>
                </a:solidFill>
                <a:latin typeface="Roboto"/>
                <a:ea typeface="Roboto"/>
                <a:cs typeface="Roboto"/>
                <a:sym typeface="Roboto"/>
              </a:rPr>
              <a:t>RSE In Year 1</a:t>
            </a:r>
            <a:endParaRPr sz="2200" b="1" dirty="0">
              <a:solidFill>
                <a:schemeClr val="lt1"/>
              </a:solidFill>
              <a:latin typeface="Roboto"/>
              <a:ea typeface="Roboto"/>
              <a:cs typeface="Roboto"/>
              <a:sym typeface="Roboto"/>
            </a:endParaRPr>
          </a:p>
        </p:txBody>
      </p:sp>
      <p:pic>
        <p:nvPicPr>
          <p:cNvPr id="195" name="Google Shape;195;p23"/>
          <p:cNvPicPr preferRelativeResize="0"/>
          <p:nvPr/>
        </p:nvPicPr>
        <p:blipFill rotWithShape="1">
          <a:blip r:embed="rId4">
            <a:alphaModFix/>
          </a:blip>
          <a:srcRect b="13985"/>
          <a:stretch/>
        </p:blipFill>
        <p:spPr>
          <a:xfrm flipH="1">
            <a:off x="6693500" y="1637499"/>
            <a:ext cx="2191150" cy="2827026"/>
          </a:xfrm>
          <a:prstGeom prst="rect">
            <a:avLst/>
          </a:prstGeom>
          <a:noFill/>
          <a:ln>
            <a:noFill/>
          </a:ln>
        </p:spPr>
      </p:pic>
      <p:pic>
        <p:nvPicPr>
          <p:cNvPr id="196" name="Google Shape;196;p23"/>
          <p:cNvPicPr preferRelativeResize="0"/>
          <p:nvPr/>
        </p:nvPicPr>
        <p:blipFill>
          <a:blip r:embed="rId5">
            <a:alphaModFix/>
          </a:blip>
          <a:stretch>
            <a:fillRect/>
          </a:stretch>
        </p:blipFill>
        <p:spPr>
          <a:xfrm>
            <a:off x="5776395" y="496025"/>
            <a:ext cx="1831050" cy="1831050"/>
          </a:xfrm>
          <a:prstGeom prst="rect">
            <a:avLst/>
          </a:prstGeom>
          <a:noFill/>
          <a:ln>
            <a:noFill/>
          </a:ln>
        </p:spPr>
      </p:pic>
    </p:spTree>
    <p:extLst>
      <p:ext uri="{BB962C8B-B14F-4D97-AF65-F5344CB8AC3E}">
        <p14:creationId xmlns:p14="http://schemas.microsoft.com/office/powerpoint/2010/main" val="24924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25"/>
          <p:cNvPicPr preferRelativeResize="0"/>
          <p:nvPr/>
        </p:nvPicPr>
        <p:blipFill rotWithShape="1">
          <a:blip r:embed="rId3">
            <a:alphaModFix/>
          </a:blip>
          <a:srcRect l="29054" t="32456" r="26308" b="7627"/>
          <a:stretch/>
        </p:blipFill>
        <p:spPr>
          <a:xfrm>
            <a:off x="7982150" y="510312"/>
            <a:ext cx="863000" cy="1158400"/>
          </a:xfrm>
          <a:prstGeom prst="rect">
            <a:avLst/>
          </a:prstGeom>
          <a:noFill/>
          <a:ln>
            <a:noFill/>
          </a:ln>
        </p:spPr>
      </p:pic>
      <p:sp>
        <p:nvSpPr>
          <p:cNvPr id="210" name="Google Shape;210;p25"/>
          <p:cNvSpPr/>
          <p:nvPr/>
        </p:nvSpPr>
        <p:spPr>
          <a:xfrm>
            <a:off x="7982150" y="1123887"/>
            <a:ext cx="772200" cy="496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5"/>
          <p:cNvSpPr/>
          <p:nvPr/>
        </p:nvSpPr>
        <p:spPr>
          <a:xfrm>
            <a:off x="596875" y="389975"/>
            <a:ext cx="51132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5"/>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213" name="Google Shape;213;p25"/>
          <p:cNvPicPr preferRelativeResize="0"/>
          <p:nvPr/>
        </p:nvPicPr>
        <p:blipFill>
          <a:blip r:embed="rId4">
            <a:alphaModFix/>
          </a:blip>
          <a:stretch>
            <a:fillRect/>
          </a:stretch>
        </p:blipFill>
        <p:spPr>
          <a:xfrm>
            <a:off x="7931875" y="4658150"/>
            <a:ext cx="1130049" cy="264125"/>
          </a:xfrm>
          <a:prstGeom prst="rect">
            <a:avLst/>
          </a:prstGeom>
          <a:noFill/>
          <a:ln>
            <a:noFill/>
          </a:ln>
        </p:spPr>
      </p:pic>
      <p:sp>
        <p:nvSpPr>
          <p:cNvPr id="214" name="Google Shape;214;p25"/>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216" name="Google Shape;216;p25"/>
          <p:cNvSpPr txBox="1"/>
          <p:nvPr/>
        </p:nvSpPr>
        <p:spPr>
          <a:xfrm>
            <a:off x="200275" y="1134050"/>
            <a:ext cx="6339600" cy="4001065"/>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rgbClr val="296B08"/>
                </a:solidFill>
                <a:latin typeface="Roboto"/>
                <a:ea typeface="Roboto"/>
                <a:cs typeface="Roboto"/>
                <a:sym typeface="Roboto"/>
              </a:rPr>
              <a:t>Y2 – My Private body</a:t>
            </a:r>
          </a:p>
          <a:p>
            <a:pPr marL="0" lvl="0" indent="0" algn="l" rtl="0">
              <a:spcBef>
                <a:spcPts val="0"/>
              </a:spcBef>
              <a:spcAft>
                <a:spcPts val="0"/>
              </a:spcAft>
              <a:buNone/>
            </a:pPr>
            <a:endParaRPr lang="en" sz="1500" b="1" dirty="0">
              <a:solidFill>
                <a:srgbClr val="296B08"/>
              </a:solidFill>
              <a:latin typeface="Roboto"/>
              <a:ea typeface="Roboto"/>
              <a:cs typeface="Roboto"/>
              <a:sym typeface="Roboto"/>
            </a:endParaRPr>
          </a:p>
          <a:p>
            <a:pPr marL="285750" indent="-285750">
              <a:buFont typeface="Arial" panose="020B0604020202020204" pitchFamily="34" charset="0"/>
              <a:buChar char="•"/>
            </a:pPr>
            <a:r>
              <a:rPr lang="en-GB" sz="1600" dirty="0">
                <a:solidFill>
                  <a:schemeClr val="dk1"/>
                </a:solidFill>
                <a:latin typeface="Roboto"/>
                <a:ea typeface="Roboto"/>
                <a:cs typeface="Roboto"/>
                <a:sym typeface="Roboto"/>
              </a:rPr>
              <a:t>Naming, labelling and drawing main body parts </a:t>
            </a:r>
            <a:r>
              <a:rPr lang="en-GB" sz="1600" dirty="0" err="1">
                <a:solidFill>
                  <a:schemeClr val="dk1"/>
                </a:solidFill>
                <a:latin typeface="Roboto"/>
                <a:ea typeface="Roboto"/>
                <a:cs typeface="Roboto"/>
                <a:sym typeface="Roboto"/>
              </a:rPr>
              <a:t>eg</a:t>
            </a:r>
            <a:r>
              <a:rPr lang="en-GB" sz="1600" dirty="0">
                <a:solidFill>
                  <a:schemeClr val="dk1"/>
                </a:solidFill>
                <a:latin typeface="Roboto"/>
                <a:ea typeface="Roboto"/>
                <a:cs typeface="Roboto"/>
                <a:sym typeface="Roboto"/>
              </a:rPr>
              <a:t>: neck, head, legs, arms, elbows, face, </a:t>
            </a:r>
          </a:p>
          <a:p>
            <a:pPr marL="285750" indent="-285750">
              <a:buFont typeface="Arial" panose="020B0604020202020204" pitchFamily="34" charset="0"/>
              <a:buChar char="•"/>
            </a:pPr>
            <a:endParaRPr lang="en-GB" sz="1600" dirty="0">
              <a:solidFill>
                <a:schemeClr val="dk1"/>
              </a:solidFill>
              <a:latin typeface="Roboto"/>
              <a:ea typeface="Roboto"/>
              <a:cs typeface="Roboto"/>
              <a:sym typeface="Roboto"/>
            </a:endParaRPr>
          </a:p>
          <a:p>
            <a:pPr marL="285750" indent="-285750">
              <a:buFont typeface="Arial" panose="020B0604020202020204" pitchFamily="34" charset="0"/>
              <a:buChar char="•"/>
            </a:pPr>
            <a:r>
              <a:rPr lang="en-GB" sz="1600" dirty="0">
                <a:solidFill>
                  <a:schemeClr val="dk1"/>
                </a:solidFill>
                <a:latin typeface="Roboto"/>
                <a:ea typeface="Roboto"/>
                <a:cs typeface="Roboto"/>
                <a:sym typeface="Roboto"/>
              </a:rPr>
              <a:t>Recognising that parts of the body are private – penis, vagina, </a:t>
            </a:r>
            <a:r>
              <a:rPr lang="en-GB" sz="1600">
                <a:solidFill>
                  <a:schemeClr val="dk1"/>
                </a:solidFill>
                <a:latin typeface="Roboto"/>
                <a:ea typeface="Roboto"/>
                <a:cs typeface="Roboto"/>
                <a:sym typeface="Roboto"/>
              </a:rPr>
              <a:t>vulva, testicles</a:t>
            </a:r>
            <a:r>
              <a:rPr lang="en-GB" sz="1600" dirty="0">
                <a:solidFill>
                  <a:schemeClr val="dk1"/>
                </a:solidFill>
                <a:latin typeface="Roboto"/>
                <a:ea typeface="Roboto"/>
                <a:cs typeface="Roboto"/>
                <a:sym typeface="Roboto"/>
              </a:rPr>
              <a:t>, anus.</a:t>
            </a:r>
          </a:p>
          <a:p>
            <a:pPr marL="285750" indent="-285750">
              <a:buFont typeface="Arial" panose="020B0604020202020204" pitchFamily="34" charset="0"/>
              <a:buChar char="•"/>
            </a:pPr>
            <a:endParaRPr lang="en-GB" sz="1600" dirty="0">
              <a:solidFill>
                <a:schemeClr val="dk1"/>
              </a:solidFill>
              <a:latin typeface="Roboto"/>
              <a:ea typeface="Roboto"/>
              <a:cs typeface="Roboto"/>
              <a:sym typeface="Roboto"/>
            </a:endParaRPr>
          </a:p>
          <a:p>
            <a:pPr marL="285750" indent="-285750">
              <a:buFont typeface="Arial" panose="020B0604020202020204" pitchFamily="34" charset="0"/>
              <a:buChar char="•"/>
            </a:pPr>
            <a:r>
              <a:rPr lang="en-GB" sz="1600" dirty="0">
                <a:solidFill>
                  <a:schemeClr val="dk1"/>
                </a:solidFill>
                <a:latin typeface="Roboto"/>
                <a:ea typeface="Roboto"/>
                <a:cs typeface="Roboto"/>
                <a:sym typeface="Roboto"/>
              </a:rPr>
              <a:t>what to do if you feel uncomfortable about these parts being touched. </a:t>
            </a:r>
          </a:p>
          <a:p>
            <a:pPr marL="285750" indent="-285750">
              <a:buFont typeface="Arial" panose="020B0604020202020204" pitchFamily="34" charset="0"/>
              <a:buChar char="•"/>
            </a:pPr>
            <a:endParaRPr lang="en-GB" sz="1600" dirty="0">
              <a:solidFill>
                <a:schemeClr val="dk1"/>
              </a:solidFill>
              <a:latin typeface="Roboto"/>
              <a:ea typeface="Roboto"/>
              <a:cs typeface="Roboto"/>
              <a:sym typeface="Roboto"/>
            </a:endParaRPr>
          </a:p>
          <a:p>
            <a:pPr marL="285750" indent="-285750">
              <a:buFont typeface="Arial" panose="020B0604020202020204" pitchFamily="34" charset="0"/>
              <a:buChar char="•"/>
            </a:pPr>
            <a:r>
              <a:rPr lang="en-GB" sz="1600" dirty="0">
                <a:solidFill>
                  <a:schemeClr val="dk1"/>
                </a:solidFill>
                <a:latin typeface="Roboto"/>
                <a:ea typeface="Roboto"/>
                <a:cs typeface="Roboto"/>
                <a:sym typeface="Roboto"/>
              </a:rPr>
              <a:t>Know trusted adults you could go to for help.  Know other places of support such as NSPCC</a:t>
            </a:r>
          </a:p>
          <a:p>
            <a:pPr marL="0" lvl="0" indent="0" algn="l" rtl="0">
              <a:spcBef>
                <a:spcPts val="0"/>
              </a:spcBef>
              <a:spcAft>
                <a:spcPts val="0"/>
              </a:spcAft>
              <a:buNone/>
            </a:pPr>
            <a:endParaRPr sz="1500" b="1" dirty="0">
              <a:solidFill>
                <a:srgbClr val="296B08"/>
              </a:solidFill>
              <a:latin typeface="Roboto"/>
              <a:ea typeface="Roboto"/>
              <a:cs typeface="Roboto"/>
              <a:sym typeface="Roboto"/>
            </a:endParaRPr>
          </a:p>
          <a:p>
            <a:pPr marL="0" lvl="0" indent="0" algn="l" rtl="0">
              <a:spcBef>
                <a:spcPts val="0"/>
              </a:spcBef>
              <a:spcAft>
                <a:spcPts val="0"/>
              </a:spcAft>
              <a:buNone/>
            </a:pPr>
            <a:endParaRPr sz="1500" b="1" dirty="0">
              <a:solidFill>
                <a:srgbClr val="296B08"/>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p:txBody>
      </p:sp>
      <p:sp>
        <p:nvSpPr>
          <p:cNvPr id="217" name="Google Shape;217;p25"/>
          <p:cNvSpPr txBox="1"/>
          <p:nvPr/>
        </p:nvSpPr>
        <p:spPr>
          <a:xfrm>
            <a:off x="1063275" y="389975"/>
            <a:ext cx="42954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200" b="1" dirty="0">
                <a:solidFill>
                  <a:schemeClr val="lt1"/>
                </a:solidFill>
                <a:latin typeface="Roboto"/>
                <a:ea typeface="Roboto"/>
                <a:cs typeface="Roboto"/>
                <a:sym typeface="Roboto"/>
              </a:rPr>
              <a:t>RSE In Year 2</a:t>
            </a:r>
            <a:endParaRPr sz="2200" b="1" dirty="0">
              <a:solidFill>
                <a:schemeClr val="lt1"/>
              </a:solidFill>
              <a:latin typeface="Roboto"/>
              <a:ea typeface="Roboto"/>
              <a:cs typeface="Roboto"/>
              <a:sym typeface="Roboto"/>
            </a:endParaRPr>
          </a:p>
        </p:txBody>
      </p:sp>
      <p:pic>
        <p:nvPicPr>
          <p:cNvPr id="218" name="Google Shape;218;p25"/>
          <p:cNvPicPr preferRelativeResize="0"/>
          <p:nvPr/>
        </p:nvPicPr>
        <p:blipFill>
          <a:blip r:embed="rId5">
            <a:alphaModFix/>
          </a:blip>
          <a:stretch>
            <a:fillRect/>
          </a:stretch>
        </p:blipFill>
        <p:spPr>
          <a:xfrm>
            <a:off x="6708475" y="1457500"/>
            <a:ext cx="2045775" cy="306867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4" name="Google Shape;234;p27"/>
          <p:cNvPicPr preferRelativeResize="0"/>
          <p:nvPr/>
        </p:nvPicPr>
        <p:blipFill>
          <a:blip r:embed="rId3">
            <a:alphaModFix/>
          </a:blip>
          <a:stretch>
            <a:fillRect/>
          </a:stretch>
        </p:blipFill>
        <p:spPr>
          <a:xfrm>
            <a:off x="6302182" y="1134050"/>
            <a:ext cx="2826025" cy="2559300"/>
          </a:xfrm>
          <a:prstGeom prst="rect">
            <a:avLst/>
          </a:prstGeom>
          <a:noFill/>
          <a:ln>
            <a:noFill/>
          </a:ln>
        </p:spPr>
      </p:pic>
      <p:pic>
        <p:nvPicPr>
          <p:cNvPr id="235" name="Google Shape;235;p27"/>
          <p:cNvPicPr preferRelativeResize="0"/>
          <p:nvPr/>
        </p:nvPicPr>
        <p:blipFill>
          <a:blip r:embed="rId4">
            <a:alphaModFix/>
          </a:blip>
          <a:stretch>
            <a:fillRect/>
          </a:stretch>
        </p:blipFill>
        <p:spPr>
          <a:xfrm>
            <a:off x="7931875" y="4658150"/>
            <a:ext cx="1130049" cy="264125"/>
          </a:xfrm>
          <a:prstGeom prst="rect">
            <a:avLst/>
          </a:prstGeom>
          <a:noFill/>
          <a:ln>
            <a:noFill/>
          </a:ln>
        </p:spPr>
      </p:pic>
      <p:sp>
        <p:nvSpPr>
          <p:cNvPr id="236" name="Google Shape;236;p27"/>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pic>
        <p:nvPicPr>
          <p:cNvPr id="237" name="Google Shape;237;p27"/>
          <p:cNvPicPr preferRelativeResize="0"/>
          <p:nvPr/>
        </p:nvPicPr>
        <p:blipFill>
          <a:blip r:embed="rId5">
            <a:alphaModFix/>
          </a:blip>
          <a:stretch>
            <a:fillRect/>
          </a:stretch>
        </p:blipFill>
        <p:spPr>
          <a:xfrm>
            <a:off x="6260879" y="3625975"/>
            <a:ext cx="1296300" cy="1296300"/>
          </a:xfrm>
          <a:prstGeom prst="rect">
            <a:avLst/>
          </a:prstGeom>
          <a:noFill/>
          <a:ln>
            <a:noFill/>
          </a:ln>
        </p:spPr>
      </p:pic>
      <p:sp>
        <p:nvSpPr>
          <p:cNvPr id="238" name="Google Shape;238;p27"/>
          <p:cNvSpPr/>
          <p:nvPr/>
        </p:nvSpPr>
        <p:spPr>
          <a:xfrm>
            <a:off x="596875" y="389975"/>
            <a:ext cx="49461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7"/>
          <p:cNvSpPr txBox="1"/>
          <p:nvPr/>
        </p:nvSpPr>
        <p:spPr>
          <a:xfrm>
            <a:off x="1063275" y="389975"/>
            <a:ext cx="44796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200" b="1" dirty="0">
                <a:solidFill>
                  <a:schemeClr val="lt1"/>
                </a:solidFill>
                <a:latin typeface="Roboto"/>
                <a:ea typeface="Roboto"/>
                <a:cs typeface="Roboto"/>
                <a:sym typeface="Roboto"/>
              </a:rPr>
              <a:t>RSE In Year 3</a:t>
            </a:r>
            <a:endParaRPr sz="2200" b="1" dirty="0">
              <a:solidFill>
                <a:schemeClr val="lt1"/>
              </a:solidFill>
              <a:latin typeface="Roboto"/>
              <a:ea typeface="Roboto"/>
              <a:cs typeface="Roboto"/>
              <a:sym typeface="Roboto"/>
            </a:endParaRPr>
          </a:p>
        </p:txBody>
      </p:sp>
      <p:sp>
        <p:nvSpPr>
          <p:cNvPr id="241" name="Google Shape;241;p27"/>
          <p:cNvSpPr txBox="1"/>
          <p:nvPr/>
        </p:nvSpPr>
        <p:spPr>
          <a:xfrm>
            <a:off x="200275" y="1134050"/>
            <a:ext cx="5663400" cy="4247286"/>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rgbClr val="296B08"/>
                </a:solidFill>
                <a:latin typeface="Roboto"/>
                <a:ea typeface="Roboto"/>
                <a:cs typeface="Roboto"/>
                <a:sym typeface="Roboto"/>
              </a:rPr>
              <a:t>Y3 – My Body, Your Body keeping healthy, different friendships and gender sterotypes</a:t>
            </a:r>
            <a:endParaRPr sz="1500" b="1" dirty="0">
              <a:solidFill>
                <a:srgbClr val="296B08"/>
              </a:solidFill>
              <a:latin typeface="Roboto"/>
              <a:ea typeface="Roboto"/>
              <a:cs typeface="Roboto"/>
              <a:sym typeface="Roboto"/>
            </a:endParaRPr>
          </a:p>
          <a:p>
            <a:pPr marL="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000" dirty="0">
                <a:solidFill>
                  <a:schemeClr val="dk1"/>
                </a:solidFill>
                <a:latin typeface="Roboto"/>
                <a:ea typeface="Roboto"/>
                <a:cs typeface="Roboto"/>
                <a:sym typeface="Roboto"/>
              </a:rPr>
              <a:t>This lesson discusses how we can keep our bodies healthy in a variety of ways such as needing the right types and amount of nutrition.</a:t>
            </a:r>
            <a:endParaRPr sz="1000" dirty="0">
              <a:solidFill>
                <a:schemeClr val="dk1"/>
              </a:solidFill>
              <a:latin typeface="Roboto"/>
              <a:ea typeface="Roboto"/>
              <a:cs typeface="Roboto"/>
              <a:sym typeface="Roboto"/>
            </a:endParaRPr>
          </a:p>
          <a:p>
            <a:pPr marL="457200" lvl="0" indent="0" algn="l" rtl="0">
              <a:spcBef>
                <a:spcPts val="0"/>
              </a:spcBef>
              <a:spcAft>
                <a:spcPts val="0"/>
              </a:spcAft>
              <a:buNone/>
            </a:pPr>
            <a:endParaRPr sz="1000" dirty="0">
              <a:solidFill>
                <a:schemeClr val="dk1"/>
              </a:solidFill>
              <a:latin typeface="Roboto"/>
              <a:ea typeface="Roboto"/>
              <a:cs typeface="Roboto"/>
              <a:sym typeface="Roboto"/>
            </a:endParaRPr>
          </a:p>
          <a:p>
            <a:pPr marL="457200" indent="-304800">
              <a:buClr>
                <a:schemeClr val="dk1"/>
              </a:buClr>
              <a:buSzPts val="1200"/>
              <a:buFont typeface="Roboto"/>
              <a:buChar char="●"/>
            </a:pPr>
            <a:r>
              <a:rPr lang="en" sz="1000" dirty="0">
                <a:solidFill>
                  <a:schemeClr val="dk1"/>
                </a:solidFill>
                <a:latin typeface="Roboto"/>
                <a:ea typeface="Roboto"/>
                <a:cs typeface="Roboto"/>
                <a:sym typeface="Roboto"/>
              </a:rPr>
              <a:t>Talks about the human skeleton and its functions in terms of movement, support and protection. </a:t>
            </a:r>
            <a:r>
              <a:rPr lang="en-GB" sz="1000" dirty="0">
                <a:solidFill>
                  <a:schemeClr val="dk1"/>
                </a:solidFill>
                <a:latin typeface="Roboto"/>
                <a:ea typeface="Roboto"/>
                <a:cs typeface="Roboto"/>
                <a:sym typeface="Roboto"/>
              </a:rPr>
              <a:t>It talks about the names and locations of major organs inside the human body.</a:t>
            </a:r>
          </a:p>
          <a:p>
            <a:pPr marL="457200" lvl="0" indent="-304800" algn="l" rtl="0">
              <a:spcBef>
                <a:spcPts val="0"/>
              </a:spcBef>
              <a:spcAft>
                <a:spcPts val="0"/>
              </a:spcAft>
              <a:buClr>
                <a:schemeClr val="dk1"/>
              </a:buClr>
              <a:buSzPts val="1200"/>
              <a:buFont typeface="Roboto"/>
              <a:buChar char="●"/>
            </a:pPr>
            <a:endParaRPr sz="1000" dirty="0">
              <a:solidFill>
                <a:schemeClr val="dk1"/>
              </a:solidFill>
              <a:latin typeface="Roboto"/>
              <a:ea typeface="Roboto"/>
              <a:cs typeface="Roboto"/>
              <a:sym typeface="Roboto"/>
            </a:endParaRPr>
          </a:p>
          <a:p>
            <a:pPr marL="323850" lvl="0" indent="-171450">
              <a:buClr>
                <a:schemeClr val="dk1"/>
              </a:buClr>
              <a:buSzPts val="1200"/>
              <a:buFont typeface="Arial" panose="020B0604020202020204" pitchFamily="34" charset="0"/>
              <a:buChar char="•"/>
            </a:pPr>
            <a:r>
              <a:rPr lang="en-GB" sz="1000" dirty="0"/>
              <a:t>Discover the values of different types of friendship and as they experience an even wider range of relationships, they will establish the differences in qualities and behaviours that they should expect and exhibit within them. </a:t>
            </a:r>
          </a:p>
          <a:p>
            <a:pPr marL="152400" lvl="0">
              <a:buClr>
                <a:schemeClr val="dk1"/>
              </a:buClr>
              <a:buSzPts val="1200"/>
            </a:pPr>
            <a:endParaRPr lang="en-GB" sz="1000" dirty="0"/>
          </a:p>
          <a:p>
            <a:pPr marL="323850" lvl="0" indent="-171450">
              <a:buClr>
                <a:schemeClr val="dk1"/>
              </a:buClr>
              <a:buSzPts val="1200"/>
              <a:buFont typeface="Arial" panose="020B0604020202020204" pitchFamily="34" charset="0"/>
              <a:buChar char="•"/>
            </a:pPr>
            <a:r>
              <a:rPr lang="en-GB" sz="1000" dirty="0"/>
              <a:t>Developing friendships based in respect, kindness, trust and honesty. They are encouraged to think about the boundaries of different friendships in preparation to explore how friendships can change from platonic to romantic </a:t>
            </a:r>
          </a:p>
          <a:p>
            <a:pPr marL="323850" lvl="0" indent="-171450">
              <a:buClr>
                <a:schemeClr val="dk1"/>
              </a:buClr>
              <a:buSzPts val="1200"/>
              <a:buFont typeface="Arial" panose="020B0604020202020204" pitchFamily="34" charset="0"/>
              <a:buChar char="•"/>
            </a:pPr>
            <a:endParaRPr lang="en-GB" sz="1000" dirty="0"/>
          </a:p>
          <a:p>
            <a:pPr marL="323850" lvl="0" indent="-171450">
              <a:buClr>
                <a:schemeClr val="dk1"/>
              </a:buClr>
              <a:buSzPts val="1200"/>
              <a:buFont typeface="Arial" panose="020B0604020202020204" pitchFamily="34" charset="0"/>
              <a:buChar char="•"/>
            </a:pPr>
            <a:r>
              <a:rPr lang="en-GB" sz="1000" dirty="0"/>
              <a:t> Encourage children to respect the different ways that people think of themselves and for them to be confident that the way they describe themselves to others is a matter for their personal choice and that uniqueness should be respected</a:t>
            </a:r>
          </a:p>
          <a:p>
            <a:pPr marL="323850" lvl="0" indent="-171450">
              <a:buClr>
                <a:schemeClr val="dk1"/>
              </a:buClr>
              <a:buSzPts val="1200"/>
              <a:buFont typeface="Arial" panose="020B0604020202020204" pitchFamily="34" charset="0"/>
              <a:buChar char="•"/>
            </a:pPr>
            <a:endParaRPr lang="en-GB" sz="1000" dirty="0"/>
          </a:p>
          <a:p>
            <a:pPr marL="152400" lvl="0">
              <a:buClr>
                <a:schemeClr val="dk1"/>
              </a:buClr>
              <a:buSzPts val="1200"/>
            </a:pPr>
            <a:r>
              <a:rPr lang="en-GB" sz="1000" dirty="0"/>
              <a:t> ●  Know that, sometimes unconscious expectations about gender can lead us to treat people badly. </a:t>
            </a:r>
            <a:endParaRPr sz="1000" dirty="0">
              <a:solidFill>
                <a:schemeClr val="dk1"/>
              </a:solidFill>
              <a:latin typeface="Roboto"/>
              <a:ea typeface="Roboto"/>
              <a:cs typeface="Roboto"/>
              <a:sym typeface="Roboto"/>
            </a:endParaRPr>
          </a:p>
          <a:p>
            <a:pPr marL="152400" lvl="0" algn="l" rtl="0">
              <a:spcBef>
                <a:spcPts val="0"/>
              </a:spcBef>
              <a:spcAft>
                <a:spcPts val="0"/>
              </a:spcAft>
              <a:buClr>
                <a:schemeClr val="dk1"/>
              </a:buClr>
              <a:buSzPts val="1200"/>
            </a:pPr>
            <a:endParaRPr sz="1200" dirty="0">
              <a:solidFill>
                <a:schemeClr val="dk1"/>
              </a:solidFill>
              <a:latin typeface="Roboto"/>
              <a:ea typeface="Roboto"/>
              <a:cs typeface="Roboto"/>
              <a:sym typeface="Roboto"/>
            </a:endParaRPr>
          </a:p>
        </p:txBody>
      </p:sp>
      <p:pic>
        <p:nvPicPr>
          <p:cNvPr id="242" name="Google Shape;242;p27"/>
          <p:cNvPicPr preferRelativeResize="0"/>
          <p:nvPr/>
        </p:nvPicPr>
        <p:blipFill>
          <a:blip r:embed="rId6">
            <a:alphaModFix/>
          </a:blip>
          <a:stretch>
            <a:fillRect/>
          </a:stretch>
        </p:blipFill>
        <p:spPr>
          <a:xfrm>
            <a:off x="5658307" y="594350"/>
            <a:ext cx="1029125" cy="10291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pic>
        <p:nvPicPr>
          <p:cNvPr id="259" name="Google Shape;259;p29"/>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260" name="Google Shape;260;p29"/>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261" name="Google Shape;261;p29"/>
          <p:cNvSpPr/>
          <p:nvPr/>
        </p:nvSpPr>
        <p:spPr>
          <a:xfrm>
            <a:off x="596875" y="389975"/>
            <a:ext cx="4943100" cy="496200"/>
          </a:xfrm>
          <a:prstGeom prst="rect">
            <a:avLst/>
          </a:prstGeom>
          <a:solidFill>
            <a:srgbClr val="296B08"/>
          </a:solidFill>
          <a:ln>
            <a:noFill/>
          </a:ln>
        </p:spPr>
        <p:txBody>
          <a:bodyPr spcFirstLastPara="1" wrap="square" lIns="91425" tIns="91425" rIns="91425" bIns="91425" anchor="ctr" anchorCtr="0">
            <a:noAutofit/>
          </a:bodyPr>
          <a:lstStyle/>
          <a:p>
            <a:pPr lvl="0">
              <a:buClr>
                <a:schemeClr val="dk1"/>
              </a:buClr>
              <a:buSzPts val="1100"/>
            </a:pPr>
            <a:r>
              <a:rPr lang="en-GB" b="1" dirty="0">
                <a:solidFill>
                  <a:schemeClr val="lt1"/>
                </a:solidFill>
                <a:latin typeface="Roboto"/>
                <a:ea typeface="Roboto"/>
                <a:cs typeface="Roboto"/>
                <a:sym typeface="Roboto"/>
              </a:rPr>
              <a:t>                    RSE In Year 4</a:t>
            </a:r>
          </a:p>
        </p:txBody>
      </p:sp>
      <p:sp>
        <p:nvSpPr>
          <p:cNvPr id="263" name="Google Shape;263;p29"/>
          <p:cNvSpPr txBox="1"/>
          <p:nvPr/>
        </p:nvSpPr>
        <p:spPr>
          <a:xfrm>
            <a:off x="1020625" y="878585"/>
            <a:ext cx="43941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200" b="1" dirty="0">
                <a:solidFill>
                  <a:schemeClr val="lt1"/>
                </a:solidFill>
                <a:latin typeface="Roboto"/>
                <a:ea typeface="Roboto"/>
                <a:cs typeface="Roboto"/>
                <a:sym typeface="Roboto"/>
              </a:rPr>
              <a:t>RSE In Key Stage Two</a:t>
            </a:r>
            <a:endParaRPr sz="2200" b="1" dirty="0">
              <a:solidFill>
                <a:schemeClr val="lt1"/>
              </a:solidFill>
              <a:latin typeface="Roboto"/>
              <a:ea typeface="Roboto"/>
              <a:cs typeface="Roboto"/>
              <a:sym typeface="Roboto"/>
            </a:endParaRPr>
          </a:p>
        </p:txBody>
      </p:sp>
      <p:sp>
        <p:nvSpPr>
          <p:cNvPr id="264" name="Google Shape;264;p29"/>
          <p:cNvSpPr txBox="1"/>
          <p:nvPr/>
        </p:nvSpPr>
        <p:spPr>
          <a:xfrm>
            <a:off x="200275" y="1134050"/>
            <a:ext cx="5663400" cy="397028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rgbClr val="296B08"/>
                </a:solidFill>
                <a:latin typeface="Roboto"/>
                <a:ea typeface="Roboto"/>
                <a:cs typeface="Roboto"/>
                <a:sym typeface="Roboto"/>
              </a:rPr>
              <a:t>Y4 – My Body, Your Body – keeping safe (end of year 4)</a:t>
            </a:r>
          </a:p>
          <a:p>
            <a:pPr marL="0" lvl="0" indent="0" algn="l" rtl="0">
              <a:spcBef>
                <a:spcPts val="0"/>
              </a:spcBef>
              <a:spcAft>
                <a:spcPts val="0"/>
              </a:spcAft>
              <a:buNone/>
            </a:pPr>
            <a:r>
              <a:rPr lang="en" sz="1500" b="1" dirty="0">
                <a:solidFill>
                  <a:srgbClr val="296B08"/>
                </a:solidFill>
                <a:latin typeface="Roboto"/>
                <a:ea typeface="Roboto"/>
                <a:cs typeface="Roboto"/>
                <a:sym typeface="Roboto"/>
              </a:rPr>
              <a:t>Girls will also have a sep</a:t>
            </a:r>
            <a:r>
              <a:rPr lang="en-GB" sz="1500" b="1" dirty="0">
                <a:solidFill>
                  <a:srgbClr val="296B08"/>
                </a:solidFill>
                <a:latin typeface="Roboto"/>
                <a:ea typeface="Roboto"/>
                <a:cs typeface="Roboto"/>
                <a:sym typeface="Roboto"/>
              </a:rPr>
              <a:t>a</a:t>
            </a:r>
            <a:r>
              <a:rPr lang="en" sz="1500" b="1" dirty="0">
                <a:solidFill>
                  <a:srgbClr val="296B08"/>
                </a:solidFill>
                <a:latin typeface="Roboto"/>
                <a:ea typeface="Roboto"/>
                <a:cs typeface="Roboto"/>
                <a:sym typeface="Roboto"/>
              </a:rPr>
              <a:t>rate period talk with class teacher</a:t>
            </a:r>
            <a:endParaRPr sz="1500" b="1" dirty="0">
              <a:solidFill>
                <a:srgbClr val="296B08"/>
              </a:solidFill>
              <a:latin typeface="Roboto"/>
              <a:ea typeface="Roboto"/>
              <a:cs typeface="Roboto"/>
              <a:sym typeface="Roboto"/>
            </a:endParaRPr>
          </a:p>
          <a:p>
            <a:pPr marL="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What Do We Do At Our School? This lesson talks about how to recognise who to trust and who not to trust, how to judge when a friendship is making them feel unhappy or uncomfortable, managing conflict, how to manage these situations and how to seek help or advice from others, if needed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what sorts of boundaries are appropriate in friendships with peers and others (including in a digital context) amd how to report feeling unsafe</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the concept of privacy and the implications of it for both children and adults; including that it is not always right to keep secrets if they relate to being safe </a:t>
            </a: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200" dirty="0">
                <a:solidFill>
                  <a:schemeClr val="dk1"/>
                </a:solidFill>
                <a:latin typeface="Roboto"/>
                <a:ea typeface="Roboto"/>
                <a:cs typeface="Roboto"/>
                <a:sym typeface="Roboto"/>
              </a:rPr>
              <a:t>It talks about that each person’s body belongs to them, and the difference between appropriate and inappropriate or unsafe physical, and other, contact and how to report concerns</a:t>
            </a:r>
            <a:endParaRPr sz="1200" dirty="0">
              <a:solidFill>
                <a:schemeClr val="dk1"/>
              </a:solidFill>
              <a:latin typeface="Roboto"/>
              <a:ea typeface="Roboto"/>
              <a:cs typeface="Roboto"/>
              <a:sym typeface="Roboto"/>
            </a:endParaRPr>
          </a:p>
        </p:txBody>
      </p:sp>
      <p:pic>
        <p:nvPicPr>
          <p:cNvPr id="265" name="Google Shape;265;p29"/>
          <p:cNvPicPr preferRelativeResize="0"/>
          <p:nvPr/>
        </p:nvPicPr>
        <p:blipFill>
          <a:blip r:embed="rId4">
            <a:alphaModFix/>
          </a:blip>
          <a:stretch>
            <a:fillRect/>
          </a:stretch>
        </p:blipFill>
        <p:spPr>
          <a:xfrm>
            <a:off x="6374352" y="3126866"/>
            <a:ext cx="2557404" cy="1438350"/>
          </a:xfrm>
          <a:prstGeom prst="rect">
            <a:avLst/>
          </a:prstGeom>
          <a:noFill/>
          <a:ln>
            <a:noFill/>
          </a:ln>
        </p:spPr>
      </p:pic>
      <p:pic>
        <p:nvPicPr>
          <p:cNvPr id="266" name="Google Shape;266;p29"/>
          <p:cNvPicPr preferRelativeResize="0"/>
          <p:nvPr/>
        </p:nvPicPr>
        <p:blipFill>
          <a:blip r:embed="rId5">
            <a:alphaModFix/>
          </a:blip>
          <a:stretch>
            <a:fillRect/>
          </a:stretch>
        </p:blipFill>
        <p:spPr>
          <a:xfrm>
            <a:off x="7019794" y="594003"/>
            <a:ext cx="1896350" cy="24762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0"/>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272" name="Google Shape;272;p30"/>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273" name="Google Shape;273;p30"/>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274" name="Google Shape;274;p30"/>
          <p:cNvSpPr txBox="1"/>
          <p:nvPr/>
        </p:nvSpPr>
        <p:spPr>
          <a:xfrm>
            <a:off x="200275" y="-10925"/>
            <a:ext cx="8466600" cy="406262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dirty="0">
                <a:solidFill>
                  <a:schemeClr val="dk1"/>
                </a:solidFill>
                <a:latin typeface="Roboto"/>
                <a:ea typeface="Roboto"/>
                <a:cs typeface="Roboto"/>
                <a:sym typeface="Roboto"/>
              </a:rPr>
              <a:t>. </a:t>
            </a:r>
          </a:p>
          <a:p>
            <a:pPr marL="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endParaRPr lang="en" sz="12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endParaRPr lang="en" sz="1200" dirty="0">
              <a:solidFill>
                <a:schemeClr val="dk1"/>
              </a:solidFill>
              <a:latin typeface="Roboto"/>
              <a:ea typeface="Roboto"/>
              <a:cs typeface="Roboto"/>
              <a:sym typeface="Roboto"/>
            </a:endParaRPr>
          </a:p>
          <a:p>
            <a:pPr marL="152400" lvl="0" algn="l" rtl="0">
              <a:spcBef>
                <a:spcPts val="0"/>
              </a:spcBef>
              <a:spcAft>
                <a:spcPts val="0"/>
              </a:spcAft>
              <a:buClr>
                <a:schemeClr val="dk1"/>
              </a:buClr>
              <a:buSzPts val="1200"/>
            </a:pPr>
            <a:r>
              <a:rPr lang="en" sz="1000" dirty="0">
                <a:solidFill>
                  <a:schemeClr val="dk1"/>
                </a:solidFill>
                <a:latin typeface="Roboto"/>
                <a:ea typeface="Roboto"/>
                <a:cs typeface="Roboto"/>
                <a:sym typeface="Roboto"/>
              </a:rPr>
              <a:t> School powerpoint (powerpoint shared with parents) and operiation ouch video</a:t>
            </a:r>
          </a:p>
          <a:p>
            <a:pPr marL="152400" lvl="0" algn="l" rtl="0">
              <a:spcBef>
                <a:spcPts val="0"/>
              </a:spcBef>
              <a:spcAft>
                <a:spcPts val="0"/>
              </a:spcAft>
              <a:buClr>
                <a:schemeClr val="dk1"/>
              </a:buClr>
              <a:buSzPts val="1200"/>
            </a:pPr>
            <a:r>
              <a:rPr lang="en-GB" sz="1000" dirty="0">
                <a:solidFill>
                  <a:schemeClr val="dk1"/>
                </a:solidFill>
                <a:latin typeface="Roboto"/>
                <a:ea typeface="Roboto"/>
                <a:cs typeface="Roboto"/>
                <a:sym typeface="Roboto"/>
                <a:hlinkClick r:id="rId4"/>
              </a:rPr>
              <a:t>https://www.bbc.co.uk/iplayer/episode/b0759l4k/operation-ouch-specials-dont-panic-about-puberty</a:t>
            </a:r>
            <a:endParaRPr lang="en-GB" sz="1000" dirty="0">
              <a:solidFill>
                <a:schemeClr val="dk1"/>
              </a:solidFill>
              <a:latin typeface="Roboto"/>
              <a:ea typeface="Roboto"/>
              <a:cs typeface="Roboto"/>
              <a:sym typeface="Roboto"/>
            </a:endParaRPr>
          </a:p>
          <a:p>
            <a:pPr marL="152400" lvl="0" algn="l" rtl="0">
              <a:spcBef>
                <a:spcPts val="0"/>
              </a:spcBef>
              <a:spcAft>
                <a:spcPts val="0"/>
              </a:spcAft>
              <a:buClr>
                <a:schemeClr val="dk1"/>
              </a:buClr>
              <a:buSzPts val="1200"/>
            </a:pPr>
            <a:endParaRPr lang="en" sz="10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endParaRPr lang="en" sz="10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000" dirty="0">
                <a:solidFill>
                  <a:schemeClr val="dk1"/>
                </a:solidFill>
                <a:latin typeface="Roboto"/>
                <a:ea typeface="Roboto"/>
                <a:cs typeface="Roboto"/>
                <a:sym typeface="Roboto"/>
              </a:rPr>
              <a:t>It consolidates understanding of the names and locations of the male and female genitals</a:t>
            </a:r>
            <a:endParaRPr sz="1000" dirty="0">
              <a:solidFill>
                <a:schemeClr val="dk1"/>
              </a:solidFill>
              <a:latin typeface="Roboto"/>
              <a:ea typeface="Roboto"/>
              <a:cs typeface="Roboto"/>
              <a:sym typeface="Roboto"/>
            </a:endParaRPr>
          </a:p>
          <a:p>
            <a:pPr marL="457200" lvl="0" indent="0" algn="l" rtl="0">
              <a:spcBef>
                <a:spcPts val="0"/>
              </a:spcBef>
              <a:spcAft>
                <a:spcPts val="0"/>
              </a:spcAft>
              <a:buNone/>
            </a:pPr>
            <a:endParaRPr sz="1000" dirty="0">
              <a:solidFill>
                <a:schemeClr val="dk1"/>
              </a:solidFill>
              <a:latin typeface="Roboto"/>
              <a:ea typeface="Roboto"/>
              <a:cs typeface="Roboto"/>
              <a:sym typeface="Roboto"/>
            </a:endParaRPr>
          </a:p>
          <a:p>
            <a:pPr marL="457200" lvl="0" indent="-304800" algn="l" rtl="0">
              <a:spcBef>
                <a:spcPts val="0"/>
              </a:spcBef>
              <a:spcAft>
                <a:spcPts val="0"/>
              </a:spcAft>
              <a:buClr>
                <a:schemeClr val="dk1"/>
              </a:buClr>
              <a:buSzPts val="1200"/>
              <a:buFont typeface="Roboto"/>
              <a:buChar char="●"/>
            </a:pPr>
            <a:r>
              <a:rPr lang="en" sz="1000" dirty="0">
                <a:solidFill>
                  <a:schemeClr val="dk1"/>
                </a:solidFill>
                <a:latin typeface="Roboto"/>
                <a:ea typeface="Roboto"/>
                <a:cs typeface="Roboto"/>
                <a:sym typeface="Roboto"/>
              </a:rPr>
              <a:t>It discusses how body parts grow or change to accommodate the growth or feeding of offspring</a:t>
            </a:r>
          </a:p>
          <a:p>
            <a:pPr marL="457200" lvl="0" indent="-304800" algn="l" rtl="0">
              <a:spcBef>
                <a:spcPts val="0"/>
              </a:spcBef>
              <a:spcAft>
                <a:spcPts val="0"/>
              </a:spcAft>
              <a:buClr>
                <a:schemeClr val="dk1"/>
              </a:buClr>
              <a:buSzPts val="1200"/>
              <a:buFont typeface="Roboto"/>
              <a:buChar char="●"/>
            </a:pPr>
            <a:endParaRPr lang="en" sz="1000" dirty="0">
              <a:solidFill>
                <a:schemeClr val="dk1"/>
              </a:solidFill>
              <a:latin typeface="Roboto"/>
              <a:ea typeface="Roboto"/>
              <a:cs typeface="Roboto"/>
              <a:sym typeface="Roboto"/>
            </a:endParaRPr>
          </a:p>
          <a:p>
            <a:pPr marL="457200" lvl="0" indent="-304800">
              <a:buClr>
                <a:schemeClr val="dk1"/>
              </a:buClr>
              <a:buSzPts val="1200"/>
              <a:buFont typeface="Roboto"/>
              <a:buChar char="●"/>
            </a:pPr>
            <a:r>
              <a:rPr lang="en" sz="1000" dirty="0">
                <a:solidFill>
                  <a:schemeClr val="dk1"/>
                </a:solidFill>
                <a:latin typeface="Roboto"/>
                <a:ea typeface="Roboto"/>
                <a:cs typeface="Roboto"/>
                <a:sym typeface="Roboto"/>
              </a:rPr>
              <a:t> </a:t>
            </a:r>
            <a:r>
              <a:rPr lang="en-GB" sz="1000" dirty="0">
                <a:solidFill>
                  <a:schemeClr val="dk1"/>
                </a:solidFill>
                <a:latin typeface="Roboto"/>
                <a:ea typeface="Roboto"/>
                <a:cs typeface="Roboto"/>
                <a:sym typeface="Roboto"/>
              </a:rPr>
              <a:t>This It talks about changes in a woman’s and mans body both inside and out as they gets older and why they occur</a:t>
            </a:r>
          </a:p>
          <a:p>
            <a:pPr marL="914400" lvl="0"/>
            <a:endParaRPr lang="en-GB" sz="1000" dirty="0">
              <a:solidFill>
                <a:schemeClr val="dk1"/>
              </a:solidFill>
              <a:latin typeface="Roboto"/>
              <a:ea typeface="Roboto"/>
              <a:cs typeface="Roboto"/>
              <a:sym typeface="Roboto"/>
            </a:endParaRPr>
          </a:p>
          <a:p>
            <a:pPr marL="457200" lvl="0" indent="-304800">
              <a:buClr>
                <a:schemeClr val="dk1"/>
              </a:buClr>
              <a:buSzPts val="1200"/>
              <a:buFont typeface="Roboto"/>
              <a:buChar char="●"/>
            </a:pPr>
            <a:r>
              <a:rPr lang="en-GB" sz="1000" dirty="0">
                <a:solidFill>
                  <a:schemeClr val="dk1"/>
                </a:solidFill>
                <a:latin typeface="Roboto"/>
                <a:ea typeface="Roboto"/>
                <a:cs typeface="Roboto"/>
                <a:sym typeface="Roboto"/>
              </a:rPr>
              <a:t>It talks about the effect of puberty on mind and body </a:t>
            </a:r>
          </a:p>
          <a:p>
            <a:pPr marL="914400" lvl="0"/>
            <a:endParaRPr lang="en-GB" sz="1000" dirty="0">
              <a:solidFill>
                <a:schemeClr val="dk1"/>
              </a:solidFill>
              <a:latin typeface="Roboto"/>
              <a:ea typeface="Roboto"/>
              <a:cs typeface="Roboto"/>
              <a:sym typeface="Roboto"/>
            </a:endParaRPr>
          </a:p>
          <a:p>
            <a:pPr marL="457200" lvl="0" indent="-304800">
              <a:buClr>
                <a:schemeClr val="dk1"/>
              </a:buClr>
              <a:buSzPts val="1200"/>
              <a:buFont typeface="Roboto"/>
              <a:buChar char="●"/>
            </a:pPr>
            <a:r>
              <a:rPr lang="en-GB" sz="1000" dirty="0">
                <a:solidFill>
                  <a:schemeClr val="dk1"/>
                </a:solidFill>
                <a:latin typeface="Roboto"/>
                <a:ea typeface="Roboto"/>
                <a:cs typeface="Roboto"/>
                <a:sym typeface="Roboto"/>
              </a:rPr>
              <a:t>It talks about the menstrual cycle and why and how this occurs. The girls in year5 will also have a period discussion with class teacher and look at products etc.</a:t>
            </a:r>
          </a:p>
          <a:p>
            <a:pPr marL="457200" lvl="0" indent="-304800">
              <a:buClr>
                <a:schemeClr val="dk1"/>
              </a:buClr>
              <a:buSzPts val="1200"/>
              <a:buFont typeface="Roboto"/>
              <a:buChar char="●"/>
            </a:pPr>
            <a:endParaRPr lang="en-GB" sz="1000" dirty="0">
              <a:solidFill>
                <a:schemeClr val="dk1"/>
              </a:solidFill>
              <a:latin typeface="Roboto"/>
              <a:ea typeface="Roboto"/>
              <a:cs typeface="Roboto"/>
              <a:sym typeface="Roboto"/>
            </a:endParaRPr>
          </a:p>
          <a:p>
            <a:pPr marL="457200" lvl="0" indent="-304800">
              <a:buClr>
                <a:schemeClr val="dk1"/>
              </a:buClr>
              <a:buSzPts val="1200"/>
              <a:buFont typeface="Roboto"/>
              <a:buChar char="●"/>
            </a:pPr>
            <a:r>
              <a:rPr lang="en-GB" sz="1000" dirty="0">
                <a:solidFill>
                  <a:schemeClr val="dk1"/>
                </a:solidFill>
                <a:latin typeface="Roboto"/>
                <a:ea typeface="Roboto"/>
                <a:cs typeface="Roboto"/>
                <a:sym typeface="Roboto"/>
              </a:rPr>
              <a:t>It discusses wet dreams with boys and why these can happen</a:t>
            </a:r>
          </a:p>
          <a:p>
            <a:pPr marL="457200" lvl="0" indent="-304800">
              <a:buClr>
                <a:schemeClr val="dk1"/>
              </a:buClr>
              <a:buSzPts val="1200"/>
              <a:buFont typeface="Roboto"/>
              <a:buChar char="●"/>
            </a:pPr>
            <a:endParaRPr lang="en-GB" sz="1000" dirty="0">
              <a:solidFill>
                <a:schemeClr val="dk1"/>
              </a:solidFill>
              <a:latin typeface="Roboto"/>
              <a:ea typeface="Roboto"/>
              <a:cs typeface="Roboto"/>
              <a:sym typeface="Roboto"/>
            </a:endParaRPr>
          </a:p>
          <a:p>
            <a:pPr marL="152400" lvl="0">
              <a:buClr>
                <a:schemeClr val="dk1"/>
              </a:buClr>
              <a:buSzPts val="1200"/>
            </a:pPr>
            <a:endParaRPr sz="1200" dirty="0">
              <a:solidFill>
                <a:schemeClr val="dk1"/>
              </a:solidFill>
              <a:latin typeface="Roboto"/>
              <a:ea typeface="Roboto"/>
              <a:cs typeface="Roboto"/>
              <a:sym typeface="Roboto"/>
            </a:endParaRPr>
          </a:p>
        </p:txBody>
      </p:sp>
      <p:pic>
        <p:nvPicPr>
          <p:cNvPr id="275" name="Google Shape;275;p30"/>
          <p:cNvPicPr preferRelativeResize="0"/>
          <p:nvPr/>
        </p:nvPicPr>
        <p:blipFill>
          <a:blip r:embed="rId5">
            <a:alphaModFix/>
          </a:blip>
          <a:stretch>
            <a:fillRect/>
          </a:stretch>
        </p:blipFill>
        <p:spPr>
          <a:xfrm>
            <a:off x="1345096" y="3755396"/>
            <a:ext cx="2038310" cy="1166879"/>
          </a:xfrm>
          <a:prstGeom prst="rect">
            <a:avLst/>
          </a:prstGeom>
          <a:noFill/>
          <a:ln>
            <a:noFill/>
          </a:ln>
        </p:spPr>
      </p:pic>
      <p:pic>
        <p:nvPicPr>
          <p:cNvPr id="276" name="Google Shape;276;p30"/>
          <p:cNvPicPr preferRelativeResize="0"/>
          <p:nvPr/>
        </p:nvPicPr>
        <p:blipFill>
          <a:blip r:embed="rId6">
            <a:alphaModFix/>
          </a:blip>
          <a:stretch>
            <a:fillRect/>
          </a:stretch>
        </p:blipFill>
        <p:spPr>
          <a:xfrm>
            <a:off x="4571999" y="3591339"/>
            <a:ext cx="2203685" cy="1399761"/>
          </a:xfrm>
          <a:prstGeom prst="rect">
            <a:avLst/>
          </a:prstGeom>
          <a:noFill/>
          <a:ln>
            <a:noFill/>
          </a:ln>
        </p:spPr>
      </p:pic>
      <p:pic>
        <p:nvPicPr>
          <p:cNvPr id="3" name="Picture 2"/>
          <p:cNvPicPr>
            <a:picLocks noChangeAspect="1"/>
          </p:cNvPicPr>
          <p:nvPr/>
        </p:nvPicPr>
        <p:blipFill>
          <a:blip r:embed="rId7"/>
          <a:stretch>
            <a:fillRect/>
          </a:stretch>
        </p:blipFill>
        <p:spPr>
          <a:xfrm>
            <a:off x="977875" y="317440"/>
            <a:ext cx="4944285" cy="493819"/>
          </a:xfrm>
          <a:prstGeom prst="rect">
            <a:avLst/>
          </a:prstGeom>
        </p:spPr>
      </p:pic>
      <p:sp>
        <p:nvSpPr>
          <p:cNvPr id="6" name="Rectangle 5"/>
          <p:cNvSpPr/>
          <p:nvPr/>
        </p:nvSpPr>
        <p:spPr>
          <a:xfrm>
            <a:off x="1148362" y="390473"/>
            <a:ext cx="4759636" cy="338554"/>
          </a:xfrm>
          <a:prstGeom prst="rect">
            <a:avLst/>
          </a:prstGeom>
        </p:spPr>
        <p:txBody>
          <a:bodyPr wrap="none">
            <a:spAutoFit/>
          </a:bodyPr>
          <a:lstStyle/>
          <a:p>
            <a:r>
              <a:rPr lang="en-GB" sz="1600" dirty="0">
                <a:solidFill>
                  <a:schemeClr val="bg1"/>
                </a:solidFill>
              </a:rPr>
              <a:t>RSE In Year 5 – puberty and changes in the body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34"/>
          <p:cNvSpPr txBox="1"/>
          <p:nvPr/>
        </p:nvSpPr>
        <p:spPr>
          <a:xfrm>
            <a:off x="569150" y="1814700"/>
            <a:ext cx="43845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900">
              <a:solidFill>
                <a:srgbClr val="296B08"/>
              </a:solidFill>
            </a:endParaRPr>
          </a:p>
        </p:txBody>
      </p:sp>
      <p:pic>
        <p:nvPicPr>
          <p:cNvPr id="318" name="Google Shape;318;p34"/>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319" name="Google Shape;319;p34"/>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320" name="Google Shape;320;p34"/>
          <p:cNvSpPr txBox="1"/>
          <p:nvPr/>
        </p:nvSpPr>
        <p:spPr>
          <a:xfrm>
            <a:off x="202700" y="6275"/>
            <a:ext cx="8294400" cy="467817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dirty="0">
              <a:latin typeface="Roboto"/>
              <a:ea typeface="Roboto"/>
              <a:cs typeface="Roboto"/>
              <a:sym typeface="Roboto"/>
            </a:endParaRPr>
          </a:p>
          <a:p>
            <a:pPr marL="457200" lvl="0" indent="-304800" algn="l" rtl="0">
              <a:spcBef>
                <a:spcPts val="0"/>
              </a:spcBef>
              <a:spcAft>
                <a:spcPts val="0"/>
              </a:spcAft>
              <a:buSzPts val="1200"/>
              <a:buFont typeface="Roboto"/>
              <a:buChar char="●"/>
            </a:pPr>
            <a:endParaRPr lang="en" sz="1200" dirty="0">
              <a:latin typeface="Roboto"/>
              <a:ea typeface="Roboto"/>
              <a:cs typeface="Roboto"/>
              <a:sym typeface="Roboto"/>
            </a:endParaRPr>
          </a:p>
          <a:p>
            <a:pPr marL="457200" lvl="0" indent="-304800" algn="l" rtl="0">
              <a:spcBef>
                <a:spcPts val="0"/>
              </a:spcBef>
              <a:spcAft>
                <a:spcPts val="0"/>
              </a:spcAft>
              <a:buSzPts val="1200"/>
              <a:buFont typeface="Roboto"/>
              <a:buChar char="●"/>
            </a:pPr>
            <a:endParaRPr lang="en" sz="1200" dirty="0">
              <a:latin typeface="Roboto"/>
              <a:ea typeface="Roboto"/>
              <a:cs typeface="Roboto"/>
              <a:sym typeface="Roboto"/>
            </a:endParaRPr>
          </a:p>
          <a:p>
            <a:pPr marL="457200" lvl="0" indent="-304800" algn="l" rtl="0">
              <a:spcBef>
                <a:spcPts val="0"/>
              </a:spcBef>
              <a:spcAft>
                <a:spcPts val="0"/>
              </a:spcAft>
              <a:buSzPts val="1200"/>
              <a:buFont typeface="Roboto"/>
              <a:buChar char="●"/>
            </a:pPr>
            <a:endParaRPr lang="en" sz="1200" dirty="0">
              <a:latin typeface="Roboto"/>
              <a:ea typeface="Roboto"/>
              <a:cs typeface="Roboto"/>
              <a:sym typeface="Roboto"/>
            </a:endParaRPr>
          </a:p>
          <a:p>
            <a:pPr marL="457200" lvl="0" indent="-304800" algn="l" rtl="0">
              <a:spcBef>
                <a:spcPts val="0"/>
              </a:spcBef>
              <a:spcAft>
                <a:spcPts val="0"/>
              </a:spcAft>
              <a:buSzPts val="1200"/>
              <a:buFont typeface="Roboto"/>
              <a:buChar char="●"/>
            </a:pPr>
            <a:endParaRPr lang="en" sz="1200" dirty="0">
              <a:latin typeface="Roboto"/>
              <a:ea typeface="Roboto"/>
              <a:cs typeface="Roboto"/>
              <a:sym typeface="Roboto"/>
            </a:endParaRPr>
          </a:p>
          <a:p>
            <a:pPr marL="152400">
              <a:buSzPts val="1200"/>
            </a:pPr>
            <a:r>
              <a:rPr lang="en" sz="1200" dirty="0">
                <a:solidFill>
                  <a:schemeClr val="dk1"/>
                </a:solidFill>
                <a:latin typeface="Roboto"/>
                <a:ea typeface="Roboto"/>
                <a:cs typeface="Roboto"/>
                <a:sym typeface="Roboto"/>
              </a:rPr>
              <a:t>School powerpoint and</a:t>
            </a:r>
            <a:r>
              <a:rPr lang="en-GB" altLang="en-US" sz="1200" dirty="0">
                <a:hlinkClick r:id="rId4"/>
              </a:rPr>
              <a:t>Help kids learn how babies are made [with Foxy] - YouTube</a:t>
            </a:r>
            <a:endParaRPr lang="en-GB" altLang="en-US" sz="1200" dirty="0"/>
          </a:p>
          <a:p>
            <a:pPr marL="152400">
              <a:buSzPts val="1200"/>
            </a:pPr>
            <a:r>
              <a:rPr lang="en" sz="1200" dirty="0">
                <a:solidFill>
                  <a:schemeClr val="dk1"/>
                </a:solidFill>
                <a:latin typeface="Roboto"/>
                <a:ea typeface="Roboto"/>
                <a:cs typeface="Roboto"/>
                <a:sym typeface="Roboto"/>
              </a:rPr>
              <a:t> (powerpoint shared with parents on seesaw and consent letter)</a:t>
            </a:r>
          </a:p>
          <a:p>
            <a:pPr marL="152400" lvl="0" algn="l" rtl="0">
              <a:spcBef>
                <a:spcPts val="0"/>
              </a:spcBef>
              <a:spcAft>
                <a:spcPts val="0"/>
              </a:spcAft>
              <a:buSzPts val="1200"/>
            </a:pPr>
            <a:endParaRPr lang="en" sz="1200" dirty="0">
              <a:latin typeface="Roboto"/>
              <a:ea typeface="Roboto"/>
              <a:cs typeface="Roboto"/>
              <a:sym typeface="Roboto"/>
            </a:endParaRPr>
          </a:p>
          <a:p>
            <a:pPr marL="457200" lvl="0" indent="-304800" algn="l" rtl="0">
              <a:spcBef>
                <a:spcPts val="0"/>
              </a:spcBef>
              <a:spcAft>
                <a:spcPts val="0"/>
              </a:spcAft>
              <a:buSzPts val="1200"/>
              <a:buFont typeface="Roboto"/>
              <a:buChar char="●"/>
            </a:pPr>
            <a:r>
              <a:rPr lang="en" sz="1000" dirty="0">
                <a:latin typeface="Roboto"/>
                <a:ea typeface="Roboto"/>
                <a:cs typeface="Roboto"/>
                <a:sym typeface="Roboto"/>
              </a:rPr>
              <a:t>Using the terminology for the genitals/private parts and looking at these on a diagram and discuss what happens during puberty</a:t>
            </a:r>
            <a:endParaRPr sz="1000" dirty="0">
              <a:latin typeface="Roboto"/>
              <a:ea typeface="Roboto"/>
              <a:cs typeface="Roboto"/>
              <a:sym typeface="Roboto"/>
            </a:endParaRPr>
          </a:p>
          <a:p>
            <a:pPr marL="457200" lvl="0" indent="0" algn="l" rtl="0">
              <a:spcBef>
                <a:spcPts val="0"/>
              </a:spcBef>
              <a:spcAft>
                <a:spcPts val="0"/>
              </a:spcAft>
              <a:buNone/>
            </a:pPr>
            <a:endParaRPr sz="1000" dirty="0">
              <a:latin typeface="Roboto"/>
              <a:ea typeface="Roboto"/>
              <a:cs typeface="Roboto"/>
              <a:sym typeface="Roboto"/>
            </a:endParaRPr>
          </a:p>
          <a:p>
            <a:pPr marL="457200" indent="-304800">
              <a:buSzPts val="1200"/>
              <a:buFont typeface="Roboto"/>
              <a:buChar char="●"/>
            </a:pPr>
            <a:r>
              <a:rPr lang="en-GB" sz="1000" dirty="0">
                <a:latin typeface="Roboto"/>
                <a:ea typeface="Roboto"/>
                <a:cs typeface="Roboto"/>
                <a:sym typeface="Roboto"/>
              </a:rPr>
              <a:t>The lesson discusses mood swings, emotions, embarrassment and feelings of insecurity and that these are normal feelings around the time of puberty </a:t>
            </a:r>
          </a:p>
          <a:p>
            <a:pPr marL="457200" indent="-304800">
              <a:buSzPts val="1200"/>
              <a:buFont typeface="Roboto"/>
              <a:buChar char="●"/>
            </a:pPr>
            <a:endParaRPr lang="en-GB" sz="1000" dirty="0">
              <a:latin typeface="Roboto"/>
              <a:ea typeface="Roboto"/>
              <a:cs typeface="Roboto"/>
              <a:sym typeface="Roboto"/>
            </a:endParaRPr>
          </a:p>
          <a:p>
            <a:pPr marL="457200" lvl="0" indent="-304800" algn="l" rtl="0">
              <a:spcBef>
                <a:spcPts val="0"/>
              </a:spcBef>
              <a:spcAft>
                <a:spcPts val="0"/>
              </a:spcAft>
              <a:buSzPts val="1200"/>
              <a:buFont typeface="Roboto"/>
              <a:buChar char="●"/>
            </a:pPr>
            <a:r>
              <a:rPr lang="en" sz="1000" dirty="0">
                <a:latin typeface="Roboto"/>
                <a:ea typeface="Roboto"/>
                <a:cs typeface="Roboto"/>
                <a:sym typeface="Roboto"/>
              </a:rPr>
              <a:t>This lesson discusses how sometimes sperm is sometimes released from the penis and that this is commonly known as a ‘wet dream’</a:t>
            </a:r>
          </a:p>
          <a:p>
            <a:pPr marL="457200" lvl="0" indent="-304800" algn="l" rtl="0">
              <a:spcBef>
                <a:spcPts val="0"/>
              </a:spcBef>
              <a:spcAft>
                <a:spcPts val="0"/>
              </a:spcAft>
              <a:buSzPts val="1200"/>
              <a:buFont typeface="Roboto"/>
              <a:buChar char="●"/>
            </a:pPr>
            <a:endParaRPr lang="en" sz="1000" dirty="0">
              <a:latin typeface="Roboto"/>
              <a:ea typeface="Roboto"/>
              <a:cs typeface="Roboto"/>
              <a:sym typeface="Roboto"/>
            </a:endParaRPr>
          </a:p>
          <a:p>
            <a:pPr marL="457200" indent="-304800">
              <a:buSzPts val="1200"/>
              <a:buFont typeface="Roboto"/>
              <a:buChar char="●"/>
            </a:pPr>
            <a:r>
              <a:rPr lang="en-GB" sz="1000" dirty="0">
                <a:latin typeface="Roboto"/>
                <a:ea typeface="Roboto"/>
                <a:cs typeface="Roboto"/>
                <a:sym typeface="Roboto"/>
              </a:rPr>
              <a:t>This lesson discusses sperm production and fertilisation of the female egg cell </a:t>
            </a:r>
          </a:p>
          <a:p>
            <a:pPr marL="152400" lvl="0" algn="l" rtl="0">
              <a:spcBef>
                <a:spcPts val="0"/>
              </a:spcBef>
              <a:spcAft>
                <a:spcPts val="0"/>
              </a:spcAft>
              <a:buSzPts val="1200"/>
            </a:pPr>
            <a:endParaRPr sz="1000" dirty="0">
              <a:latin typeface="Roboto"/>
              <a:ea typeface="Roboto"/>
              <a:cs typeface="Roboto"/>
              <a:sym typeface="Roboto"/>
            </a:endParaRPr>
          </a:p>
          <a:p>
            <a:pPr marL="457200" lvl="0" indent="0" algn="l" rtl="0">
              <a:spcBef>
                <a:spcPts val="0"/>
              </a:spcBef>
              <a:spcAft>
                <a:spcPts val="0"/>
              </a:spcAft>
              <a:buNone/>
            </a:pPr>
            <a:endParaRPr lang="en-GB" sz="1000" dirty="0">
              <a:latin typeface="Roboto"/>
              <a:ea typeface="Roboto"/>
              <a:cs typeface="Roboto"/>
              <a:sym typeface="Roboto"/>
            </a:endParaRPr>
          </a:p>
          <a:p>
            <a:pPr marL="457200" lvl="0" indent="-304800" algn="l" rtl="0">
              <a:spcBef>
                <a:spcPts val="0"/>
              </a:spcBef>
              <a:spcAft>
                <a:spcPts val="0"/>
              </a:spcAft>
              <a:buSzPts val="1200"/>
              <a:buFont typeface="Roboto"/>
              <a:buChar char="●"/>
            </a:pPr>
            <a:r>
              <a:rPr lang="en" sz="1000" dirty="0">
                <a:latin typeface="Roboto"/>
                <a:ea typeface="Roboto"/>
                <a:cs typeface="Roboto"/>
                <a:sym typeface="Roboto"/>
              </a:rPr>
              <a:t>The lesson discusses the human life cycle and the considerations to be made before creating an embryo (year  6 – parental permission)</a:t>
            </a:r>
          </a:p>
          <a:p>
            <a:pPr marL="457200" lvl="0" indent="-304800" algn="l" rtl="0">
              <a:spcBef>
                <a:spcPts val="0"/>
              </a:spcBef>
              <a:spcAft>
                <a:spcPts val="0"/>
              </a:spcAft>
              <a:buSzPts val="1200"/>
              <a:buFont typeface="Roboto"/>
              <a:buChar char="●"/>
            </a:pPr>
            <a:endParaRPr lang="en" sz="1000" dirty="0">
              <a:latin typeface="Roboto"/>
              <a:ea typeface="Roboto"/>
              <a:cs typeface="Roboto"/>
              <a:sym typeface="Roboto"/>
            </a:endParaRPr>
          </a:p>
          <a:p>
            <a:pPr marL="457200" lvl="0" indent="-304800" algn="l" rtl="0">
              <a:spcBef>
                <a:spcPts val="0"/>
              </a:spcBef>
              <a:spcAft>
                <a:spcPts val="0"/>
              </a:spcAft>
              <a:buSzPts val="1200"/>
              <a:buFont typeface="Roboto"/>
              <a:buChar char="●"/>
            </a:pPr>
            <a:r>
              <a:rPr lang="en" sz="1000" dirty="0">
                <a:latin typeface="Roboto"/>
                <a:ea typeface="Roboto"/>
                <a:cs typeface="Roboto"/>
                <a:sym typeface="Roboto"/>
              </a:rPr>
              <a:t>To understand concent and how to stay safe from grooming and what grooming can look lie</a:t>
            </a:r>
          </a:p>
          <a:p>
            <a:pPr marL="457200" lvl="0" indent="-304800" algn="l" rtl="0">
              <a:spcBef>
                <a:spcPts val="0"/>
              </a:spcBef>
              <a:spcAft>
                <a:spcPts val="0"/>
              </a:spcAft>
              <a:buSzPts val="1200"/>
              <a:buFont typeface="Roboto"/>
              <a:buChar char="●"/>
            </a:pPr>
            <a:endParaRPr lang="en" sz="1000" dirty="0">
              <a:latin typeface="Roboto"/>
              <a:ea typeface="Roboto"/>
              <a:cs typeface="Roboto"/>
              <a:sym typeface="Roboto"/>
            </a:endParaRPr>
          </a:p>
          <a:p>
            <a:pPr marL="457200" lvl="0" indent="-304800" algn="l" rtl="0">
              <a:spcBef>
                <a:spcPts val="0"/>
              </a:spcBef>
              <a:spcAft>
                <a:spcPts val="0"/>
              </a:spcAft>
              <a:buSzPts val="1200"/>
              <a:buFont typeface="Roboto"/>
              <a:buChar char="●"/>
            </a:pPr>
            <a:r>
              <a:rPr lang="en" sz="1000" dirty="0">
                <a:latin typeface="Roboto"/>
                <a:ea typeface="Roboto"/>
                <a:cs typeface="Roboto"/>
                <a:sym typeface="Roboto"/>
              </a:rPr>
              <a:t>To know the signs of a healthy relationship and spot any signs that would mean a relationship is not safe – ready for transition to High School. </a:t>
            </a:r>
          </a:p>
          <a:p>
            <a:pPr marL="152400" lvl="0" algn="l" rtl="0">
              <a:spcBef>
                <a:spcPts val="0"/>
              </a:spcBef>
              <a:spcAft>
                <a:spcPts val="0"/>
              </a:spcAft>
              <a:buSzPts val="1200"/>
            </a:pPr>
            <a:endParaRPr sz="1200" dirty="0">
              <a:latin typeface="Roboto"/>
              <a:ea typeface="Roboto"/>
              <a:cs typeface="Roboto"/>
              <a:sym typeface="Roboto"/>
            </a:endParaRPr>
          </a:p>
          <a:p>
            <a:pPr marL="457200" lvl="0" indent="0" algn="l" rtl="0">
              <a:spcBef>
                <a:spcPts val="0"/>
              </a:spcBef>
              <a:spcAft>
                <a:spcPts val="0"/>
              </a:spcAft>
              <a:buNone/>
            </a:pPr>
            <a:endParaRPr sz="1200" dirty="0">
              <a:latin typeface="Roboto"/>
              <a:ea typeface="Roboto"/>
              <a:cs typeface="Roboto"/>
              <a:sym typeface="Roboto"/>
            </a:endParaRPr>
          </a:p>
          <a:p>
            <a:pPr marL="457200" lvl="0" indent="0" algn="l" rtl="0">
              <a:spcBef>
                <a:spcPts val="0"/>
              </a:spcBef>
              <a:spcAft>
                <a:spcPts val="0"/>
              </a:spcAft>
              <a:buNone/>
            </a:pPr>
            <a:endParaRPr sz="1200" dirty="0">
              <a:latin typeface="Roboto"/>
              <a:ea typeface="Roboto"/>
              <a:cs typeface="Roboto"/>
              <a:sym typeface="Roboto"/>
            </a:endParaRPr>
          </a:p>
        </p:txBody>
      </p:sp>
      <p:pic>
        <p:nvPicPr>
          <p:cNvPr id="7" name="Picture 6"/>
          <p:cNvPicPr>
            <a:picLocks noChangeAspect="1"/>
          </p:cNvPicPr>
          <p:nvPr/>
        </p:nvPicPr>
        <p:blipFill>
          <a:blip r:embed="rId5"/>
          <a:stretch>
            <a:fillRect/>
          </a:stretch>
        </p:blipFill>
        <p:spPr>
          <a:xfrm>
            <a:off x="1205948" y="416668"/>
            <a:ext cx="4944285" cy="493819"/>
          </a:xfrm>
          <a:prstGeom prst="rect">
            <a:avLst/>
          </a:prstGeom>
        </p:spPr>
      </p:pic>
      <p:sp>
        <p:nvSpPr>
          <p:cNvPr id="3" name="Rectangle 2"/>
          <p:cNvSpPr/>
          <p:nvPr/>
        </p:nvSpPr>
        <p:spPr>
          <a:xfrm>
            <a:off x="1351669" y="486199"/>
            <a:ext cx="3538148" cy="307777"/>
          </a:xfrm>
          <a:prstGeom prst="rect">
            <a:avLst/>
          </a:prstGeom>
        </p:spPr>
        <p:txBody>
          <a:bodyPr wrap="none">
            <a:spAutoFit/>
          </a:bodyPr>
          <a:lstStyle/>
          <a:p>
            <a:r>
              <a:rPr lang="en-GB" dirty="0">
                <a:solidFill>
                  <a:schemeClr val="bg1"/>
                </a:solidFill>
              </a:rPr>
              <a:t>RSE In Year 6  – puberty and conception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pic>
        <p:nvPicPr>
          <p:cNvPr id="368" name="Google Shape;368;p39"/>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369" name="Google Shape;369;p39"/>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370" name="Google Shape;370;p39"/>
          <p:cNvSpPr txBox="1"/>
          <p:nvPr/>
        </p:nvSpPr>
        <p:spPr>
          <a:xfrm>
            <a:off x="200275" y="1047170"/>
            <a:ext cx="8943600" cy="3986700"/>
          </a:xfrm>
          <a:prstGeom prst="rect">
            <a:avLst/>
          </a:prstGeom>
          <a:noFill/>
          <a:ln>
            <a:noFill/>
          </a:ln>
        </p:spPr>
        <p:txBody>
          <a:bodyPr spcFirstLastPara="1" wrap="square" lIns="91425" tIns="91425" rIns="91425" bIns="91425" anchor="t" anchorCtr="0">
            <a:spAutoFit/>
          </a:bodyPr>
          <a:lstStyle/>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Will my child learn about same sex marriage or partnerships?</a:t>
            </a:r>
            <a:endParaRPr sz="1200" b="1" dirty="0">
              <a:solidFill>
                <a:srgbClr val="296B08"/>
              </a:solidFill>
              <a:latin typeface="Roboto"/>
              <a:ea typeface="Roboto"/>
              <a:cs typeface="Roboto"/>
              <a:sym typeface="Roboto"/>
            </a:endParaRPr>
          </a:p>
          <a:p>
            <a:pPr marL="457200" lvl="0" indent="0" algn="l" rtl="0">
              <a:spcBef>
                <a:spcPts val="0"/>
              </a:spcBef>
              <a:spcAft>
                <a:spcPts val="0"/>
              </a:spcAft>
              <a:buNone/>
            </a:pPr>
            <a:endParaRPr sz="1100" dirty="0">
              <a:solidFill>
                <a:srgbClr val="296B08"/>
              </a:solidFill>
              <a:latin typeface="Roboto"/>
              <a:ea typeface="Roboto"/>
              <a:cs typeface="Roboto"/>
              <a:sym typeface="Roboto"/>
            </a:endParaRPr>
          </a:p>
          <a:p>
            <a:pPr marL="457200" lvl="0" indent="0" algn="l" rtl="0">
              <a:spcBef>
                <a:spcPts val="0"/>
              </a:spcBef>
              <a:spcAft>
                <a:spcPts val="0"/>
              </a:spcAft>
              <a:buNone/>
            </a:pPr>
            <a:r>
              <a:rPr lang="en" sz="1100" dirty="0">
                <a:solidFill>
                  <a:schemeClr val="dk1"/>
                </a:solidFill>
                <a:latin typeface="Roboto"/>
                <a:ea typeface="Roboto"/>
                <a:cs typeface="Roboto"/>
                <a:sym typeface="Roboto"/>
              </a:rPr>
              <a:t>Yes.  Your child is growing up in a modern, diverse society and they will see different relationships around them.  We talk with them about relationships and families and how they may look different to their own.  We focus on what makes families, partnerships and relationships special, important and secure and emphasise that love, care, trust and respect is the key to any happy relationship.</a:t>
            </a:r>
            <a:endParaRPr sz="1100" dirty="0">
              <a:solidFill>
                <a:schemeClr val="dk1"/>
              </a:solidFill>
              <a:latin typeface="Roboto"/>
              <a:ea typeface="Roboto"/>
              <a:cs typeface="Roboto"/>
              <a:sym typeface="Roboto"/>
            </a:endParaRPr>
          </a:p>
          <a:p>
            <a:pPr marL="457200" lvl="0" indent="0" algn="l" rtl="0">
              <a:spcBef>
                <a:spcPts val="0"/>
              </a:spcBef>
              <a:spcAft>
                <a:spcPts val="0"/>
              </a:spcAft>
              <a:buNone/>
            </a:pPr>
            <a:endParaRPr sz="1100" dirty="0">
              <a:solidFill>
                <a:schemeClr val="dk1"/>
              </a:solidFill>
              <a:latin typeface="Roboto"/>
              <a:ea typeface="Roboto"/>
              <a:cs typeface="Roboto"/>
              <a:sym typeface="Roboto"/>
            </a:endParaRPr>
          </a:p>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Why does my child need to know the names of private body parts?</a:t>
            </a:r>
            <a:endParaRPr sz="1200" b="1" dirty="0">
              <a:solidFill>
                <a:srgbClr val="296B08"/>
              </a:solidFill>
              <a:latin typeface="Roboto"/>
              <a:ea typeface="Roboto"/>
              <a:cs typeface="Roboto"/>
              <a:sym typeface="Roboto"/>
            </a:endParaRPr>
          </a:p>
          <a:p>
            <a:pPr marL="457200" lvl="0" indent="0" algn="l" rtl="0">
              <a:spcBef>
                <a:spcPts val="0"/>
              </a:spcBef>
              <a:spcAft>
                <a:spcPts val="0"/>
              </a:spcAft>
              <a:buNone/>
            </a:pPr>
            <a:endParaRPr sz="1100" dirty="0">
              <a:solidFill>
                <a:srgbClr val="296B08"/>
              </a:solidFill>
              <a:latin typeface="Roboto"/>
              <a:ea typeface="Roboto"/>
              <a:cs typeface="Roboto"/>
              <a:sym typeface="Roboto"/>
            </a:endParaRPr>
          </a:p>
          <a:p>
            <a:pPr marL="457200" lvl="0" indent="0" algn="l" rtl="0">
              <a:spcBef>
                <a:spcPts val="0"/>
              </a:spcBef>
              <a:spcAft>
                <a:spcPts val="0"/>
              </a:spcAft>
              <a:buNone/>
            </a:pPr>
            <a:r>
              <a:rPr lang="en" sz="1100" dirty="0">
                <a:solidFill>
                  <a:schemeClr val="dk1"/>
                </a:solidFill>
                <a:latin typeface="Roboto"/>
                <a:ea typeface="Roboto"/>
                <a:cs typeface="Roboto"/>
                <a:sym typeface="Roboto"/>
              </a:rPr>
              <a:t>By using the scientific names for body parts from an early age, pupils become more familiar with using these, are more likely to use them correctly and it avoids confusion with family ‘pet’ names for parts of the body.  Children are then more able to identify and talk about their health and safety more accurately too.  It supports safegarding in school.</a:t>
            </a:r>
            <a:endParaRPr sz="1100" dirty="0">
              <a:solidFill>
                <a:schemeClr val="dk1"/>
              </a:solidFill>
              <a:latin typeface="Roboto"/>
              <a:ea typeface="Roboto"/>
              <a:cs typeface="Roboto"/>
              <a:sym typeface="Roboto"/>
            </a:endParaRPr>
          </a:p>
          <a:p>
            <a:pPr marL="457200" lvl="0" indent="0" algn="l" rtl="0">
              <a:spcBef>
                <a:spcPts val="0"/>
              </a:spcBef>
              <a:spcAft>
                <a:spcPts val="0"/>
              </a:spcAft>
              <a:buNone/>
            </a:pPr>
            <a:endParaRPr sz="1100" dirty="0">
              <a:solidFill>
                <a:schemeClr val="dk1"/>
              </a:solidFill>
              <a:latin typeface="Roboto"/>
              <a:ea typeface="Roboto"/>
              <a:cs typeface="Roboto"/>
              <a:sym typeface="Roboto"/>
            </a:endParaRPr>
          </a:p>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What do I do if I want to discuss what is being taught in Sex Education?</a:t>
            </a:r>
            <a:endParaRPr sz="1200" b="1" dirty="0">
              <a:solidFill>
                <a:srgbClr val="296B08"/>
              </a:solidFill>
              <a:latin typeface="Roboto"/>
              <a:ea typeface="Roboto"/>
              <a:cs typeface="Roboto"/>
              <a:sym typeface="Roboto"/>
            </a:endParaRPr>
          </a:p>
          <a:p>
            <a:pPr marL="457200" lvl="0" indent="0" algn="l" rtl="0">
              <a:spcBef>
                <a:spcPts val="0"/>
              </a:spcBef>
              <a:spcAft>
                <a:spcPts val="0"/>
              </a:spcAft>
              <a:buNone/>
            </a:pPr>
            <a:endParaRPr sz="1100" dirty="0">
              <a:solidFill>
                <a:srgbClr val="296B08"/>
              </a:solidFill>
              <a:latin typeface="Roboto"/>
              <a:ea typeface="Roboto"/>
              <a:cs typeface="Roboto"/>
              <a:sym typeface="Roboto"/>
            </a:endParaRPr>
          </a:p>
          <a:p>
            <a:pPr marL="457200" lvl="0" indent="0" algn="l" rtl="0">
              <a:spcBef>
                <a:spcPts val="0"/>
              </a:spcBef>
              <a:spcAft>
                <a:spcPts val="0"/>
              </a:spcAft>
              <a:buNone/>
            </a:pPr>
            <a:r>
              <a:rPr lang="en" sz="1100" dirty="0">
                <a:solidFill>
                  <a:schemeClr val="dk1"/>
                </a:solidFill>
                <a:latin typeface="Roboto"/>
                <a:ea typeface="Roboto"/>
                <a:cs typeface="Roboto"/>
                <a:sym typeface="Roboto"/>
              </a:rPr>
              <a:t>Talk to your child’s class teacher, the PSHE subject leader in the school or the Head Teacher if you have questions that you wish to ask.  </a:t>
            </a:r>
            <a:endParaRPr sz="1100" dirty="0">
              <a:solidFill>
                <a:schemeClr val="dk1"/>
              </a:solidFill>
              <a:latin typeface="Roboto"/>
              <a:ea typeface="Roboto"/>
              <a:cs typeface="Roboto"/>
              <a:sym typeface="Roboto"/>
            </a:endParaRPr>
          </a:p>
          <a:p>
            <a:pPr marL="457200" lvl="0" indent="0" algn="l" rtl="0">
              <a:spcBef>
                <a:spcPts val="0"/>
              </a:spcBef>
              <a:spcAft>
                <a:spcPts val="0"/>
              </a:spcAft>
              <a:buNone/>
            </a:pPr>
            <a:endParaRPr sz="1100" dirty="0">
              <a:solidFill>
                <a:schemeClr val="dk1"/>
              </a:solidFill>
              <a:latin typeface="Roboto"/>
              <a:ea typeface="Roboto"/>
              <a:cs typeface="Roboto"/>
              <a:sym typeface="Roboto"/>
            </a:endParaRPr>
          </a:p>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Where can I find the school’s policy on PSHE and Sex Education?</a:t>
            </a:r>
            <a:endParaRPr sz="1200" b="1" dirty="0">
              <a:solidFill>
                <a:srgbClr val="296B08"/>
              </a:solidFill>
              <a:latin typeface="Roboto"/>
              <a:ea typeface="Roboto"/>
              <a:cs typeface="Roboto"/>
              <a:sym typeface="Roboto"/>
            </a:endParaRPr>
          </a:p>
          <a:p>
            <a:pPr marL="457200" lvl="0" indent="0" algn="l" rtl="0">
              <a:spcBef>
                <a:spcPts val="0"/>
              </a:spcBef>
              <a:spcAft>
                <a:spcPts val="0"/>
              </a:spcAft>
              <a:buNone/>
            </a:pPr>
            <a:endParaRPr sz="1200" b="1" dirty="0">
              <a:solidFill>
                <a:srgbClr val="296B08"/>
              </a:solidFill>
              <a:latin typeface="Roboto"/>
              <a:ea typeface="Roboto"/>
              <a:cs typeface="Roboto"/>
              <a:sym typeface="Roboto"/>
            </a:endParaRPr>
          </a:p>
          <a:p>
            <a:pPr marL="457200" lvl="0" indent="0" algn="l" rtl="0">
              <a:spcBef>
                <a:spcPts val="0"/>
              </a:spcBef>
              <a:spcAft>
                <a:spcPts val="0"/>
              </a:spcAft>
              <a:buNone/>
            </a:pPr>
            <a:r>
              <a:rPr lang="en" sz="1100" dirty="0">
                <a:solidFill>
                  <a:schemeClr val="dk1"/>
                </a:solidFill>
                <a:latin typeface="Roboto"/>
                <a:ea typeface="Roboto"/>
                <a:cs typeface="Roboto"/>
                <a:sym typeface="Roboto"/>
              </a:rPr>
              <a:t>You can find this on our school website or ask at the school office for a hard copy.  The policy is reviewed and updated regularly and feedback from pupils, parents, staff and governors is used to shape this.</a:t>
            </a:r>
            <a:endParaRPr sz="1100" dirty="0">
              <a:solidFill>
                <a:schemeClr val="dk1"/>
              </a:solidFill>
              <a:latin typeface="Roboto"/>
              <a:ea typeface="Roboto"/>
              <a:cs typeface="Roboto"/>
              <a:sym typeface="Roboto"/>
            </a:endParaRPr>
          </a:p>
          <a:p>
            <a:pPr marL="457200" lvl="0" indent="0" algn="l" rtl="0">
              <a:spcBef>
                <a:spcPts val="0"/>
              </a:spcBef>
              <a:spcAft>
                <a:spcPts val="0"/>
              </a:spcAft>
              <a:buNone/>
            </a:pPr>
            <a:endParaRPr sz="1100" dirty="0">
              <a:solidFill>
                <a:schemeClr val="dk1"/>
              </a:solidFill>
              <a:latin typeface="Roboto"/>
              <a:ea typeface="Roboto"/>
              <a:cs typeface="Roboto"/>
              <a:sym typeface="Roboto"/>
            </a:endParaRPr>
          </a:p>
        </p:txBody>
      </p:sp>
      <p:sp>
        <p:nvSpPr>
          <p:cNvPr id="371" name="Google Shape;371;p39"/>
          <p:cNvSpPr/>
          <p:nvPr/>
        </p:nvSpPr>
        <p:spPr>
          <a:xfrm>
            <a:off x="596875" y="389975"/>
            <a:ext cx="43767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9"/>
          <p:cNvSpPr txBox="1"/>
          <p:nvPr/>
        </p:nvSpPr>
        <p:spPr>
          <a:xfrm>
            <a:off x="1063275" y="389975"/>
            <a:ext cx="37518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100" b="1">
                <a:solidFill>
                  <a:schemeClr val="lt1"/>
                </a:solidFill>
                <a:latin typeface="Roboto"/>
                <a:ea typeface="Roboto"/>
                <a:cs typeface="Roboto"/>
                <a:sym typeface="Roboto"/>
              </a:rPr>
              <a:t>Frequently Asked Questions</a:t>
            </a:r>
            <a:endParaRPr sz="2100" b="1">
              <a:solidFill>
                <a:schemeClr val="lt1"/>
              </a:solidFill>
              <a:latin typeface="Roboto"/>
              <a:ea typeface="Roboto"/>
              <a:cs typeface="Roboto"/>
              <a:sym typeface="Robot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pic>
        <p:nvPicPr>
          <p:cNvPr id="378" name="Google Shape;378;p40"/>
          <p:cNvPicPr preferRelativeResize="0"/>
          <p:nvPr/>
        </p:nvPicPr>
        <p:blipFill>
          <a:blip r:embed="rId3">
            <a:alphaModFix/>
          </a:blip>
          <a:stretch>
            <a:fillRect/>
          </a:stretch>
        </p:blipFill>
        <p:spPr>
          <a:xfrm>
            <a:off x="7931875" y="4658150"/>
            <a:ext cx="1130049" cy="264125"/>
          </a:xfrm>
          <a:prstGeom prst="rect">
            <a:avLst/>
          </a:prstGeom>
          <a:noFill/>
          <a:ln>
            <a:noFill/>
          </a:ln>
        </p:spPr>
      </p:pic>
      <p:sp>
        <p:nvSpPr>
          <p:cNvPr id="379" name="Google Shape;379;p40"/>
          <p:cNvSpPr txBox="1"/>
          <p:nvPr/>
        </p:nvSpPr>
        <p:spPr>
          <a:xfrm>
            <a:off x="977875" y="993400"/>
            <a:ext cx="4479600" cy="231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00">
              <a:solidFill>
                <a:schemeClr val="dk1"/>
              </a:solidFill>
            </a:endParaRPr>
          </a:p>
        </p:txBody>
      </p:sp>
      <p:sp>
        <p:nvSpPr>
          <p:cNvPr id="380" name="Google Shape;380;p40"/>
          <p:cNvSpPr txBox="1"/>
          <p:nvPr/>
        </p:nvSpPr>
        <p:spPr>
          <a:xfrm>
            <a:off x="200275" y="1047170"/>
            <a:ext cx="8943600" cy="3323957"/>
          </a:xfrm>
          <a:prstGeom prst="rect">
            <a:avLst/>
          </a:prstGeom>
          <a:noFill/>
          <a:ln>
            <a:noFill/>
          </a:ln>
        </p:spPr>
        <p:txBody>
          <a:bodyPr spcFirstLastPara="1" wrap="square" lIns="91425" tIns="91425" rIns="91425" bIns="91425" anchor="t" anchorCtr="0">
            <a:spAutoFit/>
          </a:bodyPr>
          <a:lstStyle/>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Will my child learn about FGM?</a:t>
            </a:r>
          </a:p>
          <a:p>
            <a:pPr marL="152400" lvl="0" algn="l" rtl="0">
              <a:spcBef>
                <a:spcPts val="0"/>
              </a:spcBef>
              <a:spcAft>
                <a:spcPts val="0"/>
              </a:spcAft>
              <a:buClr>
                <a:srgbClr val="296B08"/>
              </a:buClr>
              <a:buSzPts val="1200"/>
            </a:pPr>
            <a:r>
              <a:rPr lang="en-GB" sz="1200" b="1" dirty="0">
                <a:solidFill>
                  <a:schemeClr val="tx1"/>
                </a:solidFill>
                <a:latin typeface="Roboto"/>
                <a:ea typeface="Roboto"/>
                <a:cs typeface="Roboto"/>
                <a:sym typeface="Roboto"/>
              </a:rPr>
              <a:t>         </a:t>
            </a:r>
            <a:r>
              <a:rPr lang="en-GB" sz="1200" dirty="0">
                <a:solidFill>
                  <a:schemeClr val="tx1"/>
                </a:solidFill>
                <a:latin typeface="Roboto"/>
                <a:ea typeface="Roboto"/>
                <a:cs typeface="Roboto"/>
                <a:sym typeface="Roboto"/>
              </a:rPr>
              <a:t>W</a:t>
            </a:r>
            <a:r>
              <a:rPr lang="en" sz="1200" dirty="0">
                <a:solidFill>
                  <a:schemeClr val="tx1"/>
                </a:solidFill>
                <a:latin typeface="Roboto"/>
                <a:ea typeface="Roboto"/>
                <a:cs typeface="Roboto"/>
                <a:sym typeface="Roboto"/>
              </a:rPr>
              <a:t>e have decided as a school to not teach about FGM at this time.This will be under review and we will notify parents if </a:t>
            </a:r>
          </a:p>
          <a:p>
            <a:pPr marL="152400" lvl="0" algn="l" rtl="0">
              <a:spcBef>
                <a:spcPts val="0"/>
              </a:spcBef>
              <a:spcAft>
                <a:spcPts val="0"/>
              </a:spcAft>
              <a:buClr>
                <a:srgbClr val="296B08"/>
              </a:buClr>
              <a:buSzPts val="1200"/>
            </a:pPr>
            <a:r>
              <a:rPr lang="en" sz="1200" dirty="0">
                <a:solidFill>
                  <a:schemeClr val="tx1"/>
                </a:solidFill>
                <a:latin typeface="Roboto"/>
                <a:ea typeface="Roboto"/>
                <a:cs typeface="Roboto"/>
                <a:sym typeface="Roboto"/>
              </a:rPr>
              <a:t>          this changes.</a:t>
            </a:r>
            <a:endParaRPr sz="1200" dirty="0">
              <a:solidFill>
                <a:schemeClr val="tx1"/>
              </a:solidFill>
              <a:latin typeface="Roboto"/>
              <a:ea typeface="Roboto"/>
              <a:cs typeface="Roboto"/>
              <a:sym typeface="Roboto"/>
            </a:endParaRPr>
          </a:p>
          <a:p>
            <a:pPr marL="457200" lvl="0" indent="0" algn="l" rtl="0">
              <a:spcBef>
                <a:spcPts val="0"/>
              </a:spcBef>
              <a:spcAft>
                <a:spcPts val="0"/>
              </a:spcAft>
              <a:buNone/>
            </a:pPr>
            <a:endParaRPr sz="1200" dirty="0">
              <a:solidFill>
                <a:srgbClr val="296B08"/>
              </a:solidFill>
              <a:latin typeface="Roboto"/>
              <a:ea typeface="Roboto"/>
              <a:cs typeface="Roboto"/>
              <a:sym typeface="Roboto"/>
            </a:endParaRPr>
          </a:p>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Will boys and girls be taught separately about Sex Education?</a:t>
            </a:r>
            <a:endParaRPr sz="1200" dirty="0">
              <a:solidFill>
                <a:srgbClr val="296B08"/>
              </a:solidFill>
              <a:latin typeface="Roboto"/>
              <a:ea typeface="Roboto"/>
              <a:cs typeface="Roboto"/>
              <a:sym typeface="Roboto"/>
            </a:endParaRPr>
          </a:p>
          <a:p>
            <a:pPr marL="457200" lvl="0" indent="0" algn="l" rtl="0">
              <a:spcBef>
                <a:spcPts val="0"/>
              </a:spcBef>
              <a:spcAft>
                <a:spcPts val="0"/>
              </a:spcAft>
              <a:buNone/>
            </a:pPr>
            <a:r>
              <a:rPr lang="en" sz="1200" dirty="0">
                <a:solidFill>
                  <a:schemeClr val="dk1"/>
                </a:solidFill>
                <a:latin typeface="Roboto"/>
                <a:ea typeface="Roboto"/>
                <a:cs typeface="Roboto"/>
                <a:sym typeface="Roboto"/>
              </a:rPr>
              <a:t>In year 5 boys and girls will learn about pubery together including menstruation. The girls will then be given a discusssion time with the class teacher to go over the topic in more detail, look at products etc. Boys will be given a sep</a:t>
            </a:r>
            <a:r>
              <a:rPr lang="en-GB" sz="1200" dirty="0">
                <a:solidFill>
                  <a:schemeClr val="dk1"/>
                </a:solidFill>
                <a:latin typeface="Roboto"/>
                <a:ea typeface="Roboto"/>
                <a:cs typeface="Roboto"/>
                <a:sym typeface="Roboto"/>
              </a:rPr>
              <a:t>a</a:t>
            </a:r>
            <a:r>
              <a:rPr lang="en" sz="1200" dirty="0">
                <a:solidFill>
                  <a:schemeClr val="dk1"/>
                </a:solidFill>
                <a:latin typeface="Roboto"/>
                <a:ea typeface="Roboto"/>
                <a:cs typeface="Roboto"/>
                <a:sym typeface="Roboto"/>
              </a:rPr>
              <a:t>rate lesson around wet dreams in year 5. In year 6 all lessons are planned to include both boys and girls and the information around menstruation and wet dreams will be shared with the whole class. This decision was taken through pupil voice activities. </a:t>
            </a: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304800" algn="l" rtl="0">
              <a:spcBef>
                <a:spcPts val="0"/>
              </a:spcBef>
              <a:spcAft>
                <a:spcPts val="0"/>
              </a:spcAft>
              <a:buClr>
                <a:srgbClr val="296B08"/>
              </a:buClr>
              <a:buSzPts val="1200"/>
              <a:buFont typeface="Roboto"/>
              <a:buChar char="●"/>
            </a:pPr>
            <a:r>
              <a:rPr lang="en" sz="1200" b="1" dirty="0">
                <a:solidFill>
                  <a:srgbClr val="296B08"/>
                </a:solidFill>
                <a:latin typeface="Roboto"/>
                <a:ea typeface="Roboto"/>
                <a:cs typeface="Roboto"/>
                <a:sym typeface="Roboto"/>
              </a:rPr>
              <a:t>Will </a:t>
            </a:r>
            <a:r>
              <a:rPr lang="en-GB" sz="1200" b="1" dirty="0">
                <a:solidFill>
                  <a:srgbClr val="296B08"/>
                </a:solidFill>
                <a:latin typeface="Roboto"/>
                <a:ea typeface="Roboto"/>
                <a:cs typeface="Roboto"/>
                <a:sym typeface="Roboto"/>
              </a:rPr>
              <a:t>I</a:t>
            </a:r>
            <a:r>
              <a:rPr lang="en" sz="1200" b="1" dirty="0">
                <a:solidFill>
                  <a:srgbClr val="296B08"/>
                </a:solidFill>
                <a:latin typeface="Roboto"/>
                <a:ea typeface="Roboto"/>
                <a:cs typeface="Roboto"/>
                <a:sym typeface="Roboto"/>
              </a:rPr>
              <a:t> be informed what my child will be learning?</a:t>
            </a:r>
          </a:p>
          <a:p>
            <a:pPr marL="152400" lvl="0" algn="l" rtl="0">
              <a:spcBef>
                <a:spcPts val="0"/>
              </a:spcBef>
              <a:spcAft>
                <a:spcPts val="0"/>
              </a:spcAft>
              <a:buClr>
                <a:srgbClr val="296B08"/>
              </a:buClr>
              <a:buSzPts val="1200"/>
            </a:pPr>
            <a:r>
              <a:rPr lang="en" sz="1200" b="1" dirty="0">
                <a:solidFill>
                  <a:srgbClr val="296B08"/>
                </a:solidFill>
                <a:latin typeface="Roboto"/>
                <a:ea typeface="Roboto"/>
                <a:cs typeface="Roboto"/>
                <a:sym typeface="Roboto"/>
              </a:rPr>
              <a:t>        </a:t>
            </a:r>
            <a:r>
              <a:rPr lang="en" sz="1200" dirty="0">
                <a:solidFill>
                  <a:schemeClr val="tx1"/>
                </a:solidFill>
                <a:latin typeface="Roboto"/>
                <a:ea typeface="Roboto"/>
                <a:cs typeface="Roboto"/>
                <a:sym typeface="Roboto"/>
              </a:rPr>
              <a:t>Yes. We will send a letter detailing what your child will be learning during the puberty lesson and send out informatin so you</a:t>
            </a:r>
          </a:p>
          <a:p>
            <a:pPr marL="152400" lvl="0" algn="l" rtl="0">
              <a:spcBef>
                <a:spcPts val="0"/>
              </a:spcBef>
              <a:spcAft>
                <a:spcPts val="0"/>
              </a:spcAft>
              <a:buClr>
                <a:srgbClr val="296B08"/>
              </a:buClr>
              <a:buSzPts val="1200"/>
            </a:pPr>
            <a:r>
              <a:rPr lang="en" sz="1200" dirty="0">
                <a:solidFill>
                  <a:schemeClr val="tx1"/>
                </a:solidFill>
                <a:latin typeface="Roboto"/>
                <a:ea typeface="Roboto"/>
                <a:cs typeface="Roboto"/>
                <a:sym typeface="Roboto"/>
              </a:rPr>
              <a:t>         can talk to your child at home. In year 6 when children learn about conception and birth you will be given a parental   </a:t>
            </a:r>
          </a:p>
          <a:p>
            <a:pPr marL="152400" lvl="0" algn="l" rtl="0">
              <a:spcBef>
                <a:spcPts val="0"/>
              </a:spcBef>
              <a:spcAft>
                <a:spcPts val="0"/>
              </a:spcAft>
              <a:buClr>
                <a:srgbClr val="296B08"/>
              </a:buClr>
              <a:buSzPts val="1200"/>
            </a:pPr>
            <a:r>
              <a:rPr lang="en" sz="1200" dirty="0">
                <a:solidFill>
                  <a:schemeClr val="tx1"/>
                </a:solidFill>
                <a:latin typeface="Roboto"/>
                <a:ea typeface="Roboto"/>
                <a:cs typeface="Roboto"/>
                <a:sym typeface="Roboto"/>
              </a:rPr>
              <a:t>          consent letter to sign and return to school.</a:t>
            </a: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a:p>
            <a:pPr marL="457200" lvl="0" indent="0" algn="l" rtl="0">
              <a:spcBef>
                <a:spcPts val="0"/>
              </a:spcBef>
              <a:spcAft>
                <a:spcPts val="0"/>
              </a:spcAft>
              <a:buNone/>
            </a:pPr>
            <a:endParaRPr sz="1200" dirty="0">
              <a:solidFill>
                <a:schemeClr val="dk1"/>
              </a:solidFill>
              <a:latin typeface="Roboto"/>
              <a:ea typeface="Roboto"/>
              <a:cs typeface="Roboto"/>
              <a:sym typeface="Roboto"/>
            </a:endParaRPr>
          </a:p>
        </p:txBody>
      </p:sp>
      <p:sp>
        <p:nvSpPr>
          <p:cNvPr id="381" name="Google Shape;381;p40"/>
          <p:cNvSpPr/>
          <p:nvPr/>
        </p:nvSpPr>
        <p:spPr>
          <a:xfrm>
            <a:off x="596875" y="389975"/>
            <a:ext cx="4376700" cy="496200"/>
          </a:xfrm>
          <a:prstGeom prst="rect">
            <a:avLst/>
          </a:prstGeom>
          <a:solidFill>
            <a:srgbClr val="296B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82" name="Google Shape;382;p40"/>
          <p:cNvPicPr preferRelativeResize="0"/>
          <p:nvPr/>
        </p:nvPicPr>
        <p:blipFill>
          <a:blip r:embed="rId4">
            <a:alphaModFix/>
          </a:blip>
          <a:stretch>
            <a:fillRect/>
          </a:stretch>
        </p:blipFill>
        <p:spPr>
          <a:xfrm flipH="1">
            <a:off x="200275" y="178395"/>
            <a:ext cx="863000" cy="891100"/>
          </a:xfrm>
          <a:prstGeom prst="rect">
            <a:avLst/>
          </a:prstGeom>
          <a:noFill/>
          <a:ln>
            <a:noFill/>
          </a:ln>
        </p:spPr>
      </p:pic>
      <p:sp>
        <p:nvSpPr>
          <p:cNvPr id="383" name="Google Shape;383;p40"/>
          <p:cNvSpPr txBox="1"/>
          <p:nvPr/>
        </p:nvSpPr>
        <p:spPr>
          <a:xfrm>
            <a:off x="1063275" y="389975"/>
            <a:ext cx="37518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 sz="2100" b="1">
                <a:solidFill>
                  <a:schemeClr val="lt1"/>
                </a:solidFill>
                <a:latin typeface="Roboto"/>
                <a:ea typeface="Roboto"/>
                <a:cs typeface="Roboto"/>
                <a:sym typeface="Roboto"/>
              </a:rPr>
              <a:t>Frequently Asked Questions</a:t>
            </a:r>
            <a:endParaRPr sz="2100" b="1">
              <a:solidFill>
                <a:schemeClr val="lt1"/>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816</TotalTime>
  <Words>2522</Words>
  <Application>Microsoft Office PowerPoint</Application>
  <PresentationFormat>On-screen Show (16:9)</PresentationFormat>
  <Paragraphs>214</Paragraphs>
  <Slides>18</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Roboto</vt:lpstr>
      <vt:lpstr>Arial</vt:lpstr>
      <vt:lpstr>Comic Sans MS</vt:lpstr>
      <vt:lpstr>Calibri</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Sophie Hurst</cp:lastModifiedBy>
  <cp:revision>43</cp:revision>
  <cp:lastPrinted>2022-07-22T08:55:09Z</cp:lastPrinted>
  <dcterms:modified xsi:type="dcterms:W3CDTF">2026-06-26T13:59:55Z</dcterms:modified>
</cp:coreProperties>
</file>