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4"/>
  </p:sldMasterIdLst>
  <p:notesMasterIdLst>
    <p:notesMasterId r:id="rId33"/>
  </p:notesMasterIdLst>
  <p:sldIdLst>
    <p:sldId id="256" r:id="rId5"/>
    <p:sldId id="257" r:id="rId6"/>
    <p:sldId id="264" r:id="rId7"/>
    <p:sldId id="259" r:id="rId8"/>
    <p:sldId id="287" r:id="rId9"/>
    <p:sldId id="262"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6" r:id="rId31"/>
    <p:sldId id="288"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9" autoAdjust="0"/>
    <p:restoredTop sz="94660"/>
  </p:normalViewPr>
  <p:slideViewPr>
    <p:cSldViewPr snapToGrid="0">
      <p:cViewPr varScale="1">
        <p:scale>
          <a:sx n="115" d="100"/>
          <a:sy n="115" d="100"/>
        </p:scale>
        <p:origin x="168"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C1A6330-23DD-463B-9FBE-D66DEDEC7858}" type="datetimeFigureOut">
              <a:rPr lang="en-US" smtClean="0"/>
              <a:t>9/3/2025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FDDEE33-BCF7-4622-86E5-931968A6024B}" type="slidenum">
              <a:rPr lang="en-US" smtClean="0"/>
              <a:t>‹#›</a:t>
            </a:fld>
            <a:endParaRPr lang="en-US"/>
          </a:p>
        </p:txBody>
      </p:sp>
    </p:spTree>
    <p:extLst>
      <p:ext uri="{BB962C8B-B14F-4D97-AF65-F5344CB8AC3E}">
        <p14:creationId xmlns:p14="http://schemas.microsoft.com/office/powerpoint/2010/main" val="36825754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F0F5D25-3871-4DBF-BA64-28B724339649}" type="datetimeFigureOut">
              <a:rPr lang="en-US" smtClean="0"/>
              <a:t>9/3/2025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EF4B6A2-B0E3-415D-9085-2AD1DADEAF52}" type="slidenum">
              <a:rPr lang="en-US" smtClean="0"/>
              <a:t>‹#›</a:t>
            </a:fld>
            <a:endParaRPr lang="en-US"/>
          </a:p>
        </p:txBody>
      </p:sp>
    </p:spTree>
    <p:extLst>
      <p:ext uri="{BB962C8B-B14F-4D97-AF65-F5344CB8AC3E}">
        <p14:creationId xmlns:p14="http://schemas.microsoft.com/office/powerpoint/2010/main" val="15250767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F0F5D25-3871-4DBF-BA64-28B724339649}" type="datetimeFigureOut">
              <a:rPr lang="en-US" smtClean="0"/>
              <a:t>9/3/2025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EF4B6A2-B0E3-415D-9085-2AD1DADEAF52}" type="slidenum">
              <a:rPr lang="en-US" smtClean="0"/>
              <a:t>‹#›</a:t>
            </a:fld>
            <a:endParaRPr lang="en-US"/>
          </a:p>
        </p:txBody>
      </p:sp>
    </p:spTree>
    <p:extLst>
      <p:ext uri="{BB962C8B-B14F-4D97-AF65-F5344CB8AC3E}">
        <p14:creationId xmlns:p14="http://schemas.microsoft.com/office/powerpoint/2010/main" val="18323568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F0F5D25-3871-4DBF-BA64-28B724339649}" type="datetimeFigureOut">
              <a:rPr lang="en-US" smtClean="0"/>
              <a:t>9/3/2025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EF4B6A2-B0E3-415D-9085-2AD1DADEAF52}" type="slidenum">
              <a:rPr lang="en-US" smtClean="0"/>
              <a:t>‹#›</a:t>
            </a:fld>
            <a:endParaRPr lang="en-US"/>
          </a:p>
        </p:txBody>
      </p:sp>
    </p:spTree>
    <p:extLst>
      <p:ext uri="{BB962C8B-B14F-4D97-AF65-F5344CB8AC3E}">
        <p14:creationId xmlns:p14="http://schemas.microsoft.com/office/powerpoint/2010/main" val="16045252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F0F5D25-3871-4DBF-BA64-28B724339649}" type="datetimeFigureOut">
              <a:rPr lang="en-US" smtClean="0"/>
              <a:t>9/3/2025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EF4B6A2-B0E3-415D-9085-2AD1DADEAF52}" type="slidenum">
              <a:rPr lang="en-US" smtClean="0"/>
              <a:t>‹#›</a:t>
            </a:fld>
            <a:endParaRPr lang="en-US"/>
          </a:p>
        </p:txBody>
      </p:sp>
    </p:spTree>
    <p:extLst>
      <p:ext uri="{BB962C8B-B14F-4D97-AF65-F5344CB8AC3E}">
        <p14:creationId xmlns:p14="http://schemas.microsoft.com/office/powerpoint/2010/main" val="10253690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F0F5D25-3871-4DBF-BA64-28B724339649}" type="datetimeFigureOut">
              <a:rPr lang="en-US" smtClean="0"/>
              <a:t>9/3/2025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EF4B6A2-B0E3-415D-9085-2AD1DADEAF52}" type="slidenum">
              <a:rPr lang="en-US" smtClean="0"/>
              <a:t>‹#›</a:t>
            </a:fld>
            <a:endParaRPr lang="en-US"/>
          </a:p>
        </p:txBody>
      </p:sp>
    </p:spTree>
    <p:extLst>
      <p:ext uri="{BB962C8B-B14F-4D97-AF65-F5344CB8AC3E}">
        <p14:creationId xmlns:p14="http://schemas.microsoft.com/office/powerpoint/2010/main" val="8484822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F0F5D25-3871-4DBF-BA64-28B724339649}" type="datetimeFigureOut">
              <a:rPr lang="en-US" smtClean="0"/>
              <a:t>9/3/2025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EF4B6A2-B0E3-415D-9085-2AD1DADEAF52}" type="slidenum">
              <a:rPr lang="en-US" smtClean="0"/>
              <a:t>‹#›</a:t>
            </a:fld>
            <a:endParaRPr lang="en-US"/>
          </a:p>
        </p:txBody>
      </p:sp>
    </p:spTree>
    <p:extLst>
      <p:ext uri="{BB962C8B-B14F-4D97-AF65-F5344CB8AC3E}">
        <p14:creationId xmlns:p14="http://schemas.microsoft.com/office/powerpoint/2010/main" val="35346290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F0F5D25-3871-4DBF-BA64-28B724339649}" type="datetimeFigureOut">
              <a:rPr lang="en-US" smtClean="0"/>
              <a:t>9/3/2025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EF4B6A2-B0E3-415D-9085-2AD1DADEAF52}" type="slidenum">
              <a:rPr lang="en-US" smtClean="0"/>
              <a:t>‹#›</a:t>
            </a:fld>
            <a:endParaRPr lang="en-US"/>
          </a:p>
        </p:txBody>
      </p:sp>
    </p:spTree>
    <p:extLst>
      <p:ext uri="{BB962C8B-B14F-4D97-AF65-F5344CB8AC3E}">
        <p14:creationId xmlns:p14="http://schemas.microsoft.com/office/powerpoint/2010/main" val="4072703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F0F5D25-3871-4DBF-BA64-28B724339649}" type="datetimeFigureOut">
              <a:rPr lang="en-US" smtClean="0"/>
              <a:t>9/3/2025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EF4B6A2-B0E3-415D-9085-2AD1DADEAF52}" type="slidenum">
              <a:rPr lang="en-US" smtClean="0"/>
              <a:t>‹#›</a:t>
            </a:fld>
            <a:endParaRPr lang="en-US"/>
          </a:p>
        </p:txBody>
      </p:sp>
    </p:spTree>
    <p:extLst>
      <p:ext uri="{BB962C8B-B14F-4D97-AF65-F5344CB8AC3E}">
        <p14:creationId xmlns:p14="http://schemas.microsoft.com/office/powerpoint/2010/main" val="33218678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F0F5D25-3871-4DBF-BA64-28B724339649}" type="datetimeFigureOut">
              <a:rPr lang="en-US" smtClean="0"/>
              <a:t>9/3/2025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EF4B6A2-B0E3-415D-9085-2AD1DADEAF52}" type="slidenum">
              <a:rPr lang="en-US" smtClean="0"/>
              <a:t>‹#›</a:t>
            </a:fld>
            <a:endParaRPr lang="en-US"/>
          </a:p>
        </p:txBody>
      </p:sp>
    </p:spTree>
    <p:extLst>
      <p:ext uri="{BB962C8B-B14F-4D97-AF65-F5344CB8AC3E}">
        <p14:creationId xmlns:p14="http://schemas.microsoft.com/office/powerpoint/2010/main" val="36203999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F0F5D25-3871-4DBF-BA64-28B724339649}" type="datetimeFigureOut">
              <a:rPr lang="en-US" smtClean="0"/>
              <a:t>9/3/2025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EF4B6A2-B0E3-415D-9085-2AD1DADEAF52}" type="slidenum">
              <a:rPr lang="en-US" smtClean="0"/>
              <a:t>‹#›</a:t>
            </a:fld>
            <a:endParaRPr lang="en-US"/>
          </a:p>
        </p:txBody>
      </p:sp>
    </p:spTree>
    <p:extLst>
      <p:ext uri="{BB962C8B-B14F-4D97-AF65-F5344CB8AC3E}">
        <p14:creationId xmlns:p14="http://schemas.microsoft.com/office/powerpoint/2010/main" val="8914394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F0F5D25-3871-4DBF-BA64-28B724339649}" type="datetimeFigureOut">
              <a:rPr lang="en-US" smtClean="0"/>
              <a:t>9/3/2025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EF4B6A2-B0E3-415D-9085-2AD1DADEAF52}" type="slidenum">
              <a:rPr lang="en-US" smtClean="0"/>
              <a:t>‹#›</a:t>
            </a:fld>
            <a:endParaRPr lang="en-US"/>
          </a:p>
        </p:txBody>
      </p:sp>
    </p:spTree>
    <p:extLst>
      <p:ext uri="{BB962C8B-B14F-4D97-AF65-F5344CB8AC3E}">
        <p14:creationId xmlns:p14="http://schemas.microsoft.com/office/powerpoint/2010/main" val="36575129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0"/>
                <a:lumOff val="100000"/>
              </a:schemeClr>
            </a:gs>
            <a:gs pos="35000">
              <a:schemeClr val="accent1">
                <a:lumMod val="0"/>
                <a:lumOff val="100000"/>
              </a:schemeClr>
            </a:gs>
            <a:gs pos="100000">
              <a:schemeClr val="accent1">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F0F5D25-3871-4DBF-BA64-28B724339649}" type="datetimeFigureOut">
              <a:rPr lang="en-US" smtClean="0"/>
              <a:t>9/3/2025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EF4B6A2-B0E3-415D-9085-2AD1DADEAF52}" type="slidenum">
              <a:rPr lang="en-US" smtClean="0"/>
              <a:t>‹#›</a:t>
            </a:fld>
            <a:endParaRPr lang="en-US"/>
          </a:p>
        </p:txBody>
      </p:sp>
    </p:spTree>
    <p:extLst>
      <p:ext uri="{BB962C8B-B14F-4D97-AF65-F5344CB8AC3E}">
        <p14:creationId xmlns:p14="http://schemas.microsoft.com/office/powerpoint/2010/main" val="3045377739"/>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750629" y="3258217"/>
            <a:ext cx="4245428" cy="2387600"/>
          </a:xfrm>
        </p:spPr>
        <p:txBody>
          <a:bodyPr>
            <a:noAutofit/>
          </a:bodyPr>
          <a:lstStyle/>
          <a:p>
            <a:r>
              <a:rPr lang="en-GB" sz="7200" dirty="0" smtClean="0">
                <a:solidFill>
                  <a:srgbClr val="0070C0"/>
                </a:solidFill>
              </a:rPr>
              <a:t>Helping Your Child with Maths at KS2</a:t>
            </a:r>
            <a:endParaRPr lang="en-US" sz="7200" dirty="0">
              <a:solidFill>
                <a:srgbClr val="0070C0"/>
              </a:solidFill>
            </a:endParaRPr>
          </a:p>
        </p:txBody>
      </p:sp>
      <p:pic>
        <p:nvPicPr>
          <p:cNvPr id="4" name="Picture 3"/>
          <p:cNvPicPr>
            <a:picLocks noChangeAspect="1"/>
          </p:cNvPicPr>
          <p:nvPr/>
        </p:nvPicPr>
        <p:blipFill>
          <a:blip r:embed="rId2"/>
          <a:stretch>
            <a:fillRect/>
          </a:stretch>
        </p:blipFill>
        <p:spPr>
          <a:xfrm>
            <a:off x="38802" y="551063"/>
            <a:ext cx="7711827" cy="5414308"/>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49715379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634611" y="1531748"/>
            <a:ext cx="6808076" cy="4779805"/>
          </a:xfrm>
          <a:prstGeom prst="rect">
            <a:avLst/>
          </a:prstGeom>
        </p:spPr>
      </p:pic>
      <p:sp>
        <p:nvSpPr>
          <p:cNvPr id="8" name="Rectangle 7"/>
          <p:cNvSpPr/>
          <p:nvPr/>
        </p:nvSpPr>
        <p:spPr>
          <a:xfrm>
            <a:off x="1673159" y="450856"/>
            <a:ext cx="5769528" cy="861774"/>
          </a:xfrm>
          <a:prstGeom prst="rect">
            <a:avLst/>
          </a:prstGeom>
        </p:spPr>
        <p:txBody>
          <a:bodyPr wrap="none">
            <a:spAutoFit/>
          </a:bodyPr>
          <a:lstStyle/>
          <a:p>
            <a:r>
              <a:rPr lang="en-US" sz="5000" b="1" dirty="0">
                <a:solidFill>
                  <a:srgbClr val="7D8D93"/>
                </a:solidFill>
                <a:latin typeface="Rockwell-Bold"/>
              </a:rPr>
              <a:t>Attitudes to </a:t>
            </a:r>
            <a:r>
              <a:rPr lang="en-US" sz="5000" b="1" dirty="0" err="1">
                <a:solidFill>
                  <a:srgbClr val="7D8D93"/>
                </a:solidFill>
                <a:latin typeface="Rockwell-Bold"/>
              </a:rPr>
              <a:t>Maths</a:t>
            </a:r>
            <a:endParaRPr lang="en-US" dirty="0"/>
          </a:p>
        </p:txBody>
      </p:sp>
      <p:sp>
        <p:nvSpPr>
          <p:cNvPr id="9" name="Rectangle 8"/>
          <p:cNvSpPr/>
          <p:nvPr/>
        </p:nvSpPr>
        <p:spPr>
          <a:xfrm>
            <a:off x="7797313" y="1922346"/>
            <a:ext cx="4394687" cy="1815882"/>
          </a:xfrm>
          <a:prstGeom prst="rect">
            <a:avLst/>
          </a:prstGeom>
        </p:spPr>
        <p:txBody>
          <a:bodyPr wrap="square">
            <a:spAutoFit/>
          </a:bodyPr>
          <a:lstStyle/>
          <a:p>
            <a:r>
              <a:rPr lang="en-US" sz="2800" b="1" dirty="0" smtClean="0">
                <a:solidFill>
                  <a:srgbClr val="5A6464"/>
                </a:solidFill>
                <a:latin typeface="Rockwell-Bold"/>
              </a:rPr>
              <a:t>With a </a:t>
            </a:r>
            <a:r>
              <a:rPr lang="en-US" sz="2800" b="1" dirty="0">
                <a:solidFill>
                  <a:srgbClr val="5A6464"/>
                </a:solidFill>
                <a:latin typeface="Rockwell-Bold"/>
              </a:rPr>
              <a:t>little confidence</a:t>
            </a:r>
          </a:p>
          <a:p>
            <a:r>
              <a:rPr lang="en-US" sz="2800" b="1" dirty="0">
                <a:solidFill>
                  <a:srgbClr val="5A6464"/>
                </a:solidFill>
                <a:latin typeface="Rockwell-Bold"/>
              </a:rPr>
              <a:t>and some “have-a-go</a:t>
            </a:r>
          </a:p>
          <a:p>
            <a:r>
              <a:rPr lang="en-US" sz="2800" b="1" dirty="0">
                <a:solidFill>
                  <a:srgbClr val="5A6464"/>
                </a:solidFill>
                <a:latin typeface="Rockwell-Bold"/>
              </a:rPr>
              <a:t>attitude” parents can</a:t>
            </a:r>
          </a:p>
          <a:p>
            <a:r>
              <a:rPr lang="en-US" sz="2800" b="1" dirty="0">
                <a:solidFill>
                  <a:srgbClr val="5A6464"/>
                </a:solidFill>
                <a:latin typeface="Rockwell-Bold"/>
              </a:rPr>
              <a:t>make a big difference.</a:t>
            </a:r>
            <a:endParaRPr lang="en-US" dirty="0"/>
          </a:p>
        </p:txBody>
      </p:sp>
    </p:spTree>
    <p:extLst>
      <p:ext uri="{BB962C8B-B14F-4D97-AF65-F5344CB8AC3E}">
        <p14:creationId xmlns:p14="http://schemas.microsoft.com/office/powerpoint/2010/main" val="19886807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13657" y="1720840"/>
            <a:ext cx="11451771" cy="4401205"/>
          </a:xfrm>
          <a:prstGeom prst="rect">
            <a:avLst/>
          </a:prstGeom>
        </p:spPr>
        <p:txBody>
          <a:bodyPr wrap="square">
            <a:spAutoFit/>
          </a:bodyPr>
          <a:lstStyle/>
          <a:p>
            <a:pPr>
              <a:defRPr/>
            </a:pPr>
            <a:r>
              <a:rPr lang="en-US" sz="2800" dirty="0">
                <a:latin typeface="Arial" charset="0"/>
                <a:ea typeface="ＭＳ Ｐゴシック" charset="0"/>
              </a:rPr>
              <a:t> Expectations</a:t>
            </a:r>
          </a:p>
          <a:p>
            <a:pPr>
              <a:defRPr/>
            </a:pPr>
            <a:r>
              <a:rPr lang="en-GB" sz="2800" u="sng" dirty="0">
                <a:cs typeface="ＭＳ Ｐゴシック" charset="0"/>
              </a:rPr>
              <a:t>By the end of year 4 pupils should</a:t>
            </a:r>
          </a:p>
          <a:p>
            <a:pPr marL="285750" indent="-285750">
              <a:buFontTx/>
              <a:buChar char="-"/>
              <a:defRPr/>
            </a:pPr>
            <a:r>
              <a:rPr lang="en-GB" sz="2800" dirty="0">
                <a:cs typeface="ＭＳ Ｐゴシック" charset="0"/>
              </a:rPr>
              <a:t>memorise their multiplication tables up to and including the 12 times table</a:t>
            </a:r>
          </a:p>
          <a:p>
            <a:pPr marL="285750" indent="-285750">
              <a:buFontTx/>
              <a:buChar char="-"/>
              <a:defRPr/>
            </a:pPr>
            <a:r>
              <a:rPr lang="en-GB" sz="2800" dirty="0">
                <a:cs typeface="ＭＳ Ｐゴシック" charset="0"/>
              </a:rPr>
              <a:t>show precision and fluency in their work </a:t>
            </a:r>
          </a:p>
          <a:p>
            <a:pPr marL="285750" indent="-285750">
              <a:buFontTx/>
              <a:buChar char="-"/>
              <a:defRPr/>
            </a:pPr>
            <a:endParaRPr lang="en-GB" sz="2800" dirty="0"/>
          </a:p>
          <a:p>
            <a:pPr>
              <a:defRPr/>
            </a:pPr>
            <a:r>
              <a:rPr lang="en-GB" sz="2800" u="sng" dirty="0">
                <a:cs typeface="ＭＳ Ｐゴシック" charset="0"/>
              </a:rPr>
              <a:t>By the end of year 6 pupils should </a:t>
            </a:r>
          </a:p>
          <a:p>
            <a:pPr>
              <a:defRPr/>
            </a:pPr>
            <a:r>
              <a:rPr lang="en-GB" sz="2800" dirty="0">
                <a:cs typeface="ＭＳ Ｐゴシック" charset="0"/>
              </a:rPr>
              <a:t>- Be fluent in written methods for all four operations, including long multiplication and division, and in working with fractions, decimals and percentages. </a:t>
            </a:r>
          </a:p>
          <a:p>
            <a:pPr>
              <a:defRPr/>
            </a:pPr>
            <a:r>
              <a:rPr lang="en-GB" sz="2800" dirty="0">
                <a:cs typeface="ＭＳ Ｐゴシック" charset="0"/>
              </a:rPr>
              <a:t>-Pupils should read, spell and pronounce mathematical vocabulary correctly</a:t>
            </a:r>
            <a:r>
              <a:rPr lang="en-GB" sz="2400" dirty="0">
                <a:cs typeface="ＭＳ Ｐゴシック" charset="0"/>
              </a:rPr>
              <a:t>.</a:t>
            </a:r>
            <a:endParaRPr lang="en-GB" sz="2400" b="1" dirty="0">
              <a:cs typeface="ＭＳ Ｐゴシック" charset="0"/>
            </a:endParaRPr>
          </a:p>
        </p:txBody>
      </p:sp>
      <p:sp>
        <p:nvSpPr>
          <p:cNvPr id="3" name="Rectangle 2"/>
          <p:cNvSpPr/>
          <p:nvPr/>
        </p:nvSpPr>
        <p:spPr>
          <a:xfrm>
            <a:off x="2357729" y="305192"/>
            <a:ext cx="4573688" cy="923330"/>
          </a:xfrm>
          <a:prstGeom prst="rect">
            <a:avLst/>
          </a:prstGeom>
        </p:spPr>
        <p:txBody>
          <a:bodyPr wrap="none">
            <a:spAutoFit/>
          </a:bodyPr>
          <a:lstStyle/>
          <a:p>
            <a:pPr>
              <a:defRPr/>
            </a:pPr>
            <a:r>
              <a:rPr lang="en-GB" sz="5400" b="1" dirty="0"/>
              <a:t>The Curriculum</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579428" y="305192"/>
            <a:ext cx="2040349" cy="205656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41975236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258549"/>
            <a:ext cx="14282058" cy="5570756"/>
          </a:xfrm>
          <a:prstGeom prst="rect">
            <a:avLst/>
          </a:prstGeom>
        </p:spPr>
        <p:txBody>
          <a:bodyPr wrap="square">
            <a:spAutoFit/>
          </a:bodyPr>
          <a:lstStyle/>
          <a:p>
            <a:r>
              <a:rPr lang="en-US" sz="6000" b="1" dirty="0">
                <a:solidFill>
                  <a:srgbClr val="7D8D93"/>
                </a:solidFill>
                <a:latin typeface="Rockwell-Bold"/>
              </a:rPr>
              <a:t>Number Sense</a:t>
            </a:r>
          </a:p>
          <a:p>
            <a:r>
              <a:rPr lang="en-US" sz="3600" b="1" dirty="0">
                <a:solidFill>
                  <a:srgbClr val="7D8D93"/>
                </a:solidFill>
                <a:latin typeface="Rockwell-Bold"/>
              </a:rPr>
              <a:t>is what we’re aiming </a:t>
            </a:r>
            <a:r>
              <a:rPr lang="en-US" sz="3600" b="1" dirty="0" smtClean="0">
                <a:solidFill>
                  <a:srgbClr val="7D8D93"/>
                </a:solidFill>
                <a:latin typeface="Rockwell-Bold"/>
              </a:rPr>
              <a:t>for</a:t>
            </a:r>
          </a:p>
          <a:p>
            <a:endParaRPr lang="en-US" sz="3600" dirty="0">
              <a:solidFill>
                <a:srgbClr val="7D8D93"/>
              </a:solidFill>
              <a:latin typeface="Rockwell-Bold"/>
            </a:endParaRPr>
          </a:p>
          <a:p>
            <a:r>
              <a:rPr lang="en-US" sz="2800" dirty="0" smtClean="0">
                <a:solidFill>
                  <a:schemeClr val="tx1">
                    <a:lumMod val="85000"/>
                    <a:lumOff val="15000"/>
                  </a:schemeClr>
                </a:solidFill>
                <a:latin typeface="Calibri" panose="020F0502020204030204" pitchFamily="34" charset="0"/>
              </a:rPr>
              <a:t>Number </a:t>
            </a:r>
            <a:r>
              <a:rPr lang="en-US" sz="2800" dirty="0">
                <a:solidFill>
                  <a:schemeClr val="tx1">
                    <a:lumMod val="85000"/>
                    <a:lumOff val="15000"/>
                  </a:schemeClr>
                </a:solidFill>
                <a:latin typeface="Calibri" panose="020F0502020204030204" pitchFamily="34" charset="0"/>
              </a:rPr>
              <a:t>sense is an intuitive understanding of </a:t>
            </a:r>
            <a:r>
              <a:rPr lang="en-US" sz="2800" dirty="0" smtClean="0">
                <a:solidFill>
                  <a:schemeClr val="tx1">
                    <a:lumMod val="85000"/>
                    <a:lumOff val="15000"/>
                  </a:schemeClr>
                </a:solidFill>
                <a:latin typeface="Calibri" panose="020F0502020204030204" pitchFamily="34" charset="0"/>
              </a:rPr>
              <a:t>numbers, their </a:t>
            </a:r>
            <a:r>
              <a:rPr lang="en-US" sz="2800" dirty="0">
                <a:solidFill>
                  <a:schemeClr val="tx1">
                    <a:lumMod val="85000"/>
                    <a:lumOff val="15000"/>
                  </a:schemeClr>
                </a:solidFill>
                <a:latin typeface="Calibri" panose="020F0502020204030204" pitchFamily="34" charset="0"/>
              </a:rPr>
              <a:t>size, relationships, </a:t>
            </a:r>
            <a:endParaRPr lang="en-US" sz="2800" dirty="0" smtClean="0">
              <a:solidFill>
                <a:schemeClr val="tx1">
                  <a:lumMod val="85000"/>
                  <a:lumOff val="15000"/>
                </a:schemeClr>
              </a:solidFill>
              <a:latin typeface="Calibri" panose="020F0502020204030204" pitchFamily="34" charset="0"/>
            </a:endParaRPr>
          </a:p>
          <a:p>
            <a:r>
              <a:rPr lang="en-US" sz="2800" dirty="0" smtClean="0">
                <a:solidFill>
                  <a:schemeClr val="tx1">
                    <a:lumMod val="85000"/>
                    <a:lumOff val="15000"/>
                  </a:schemeClr>
                </a:solidFill>
                <a:latin typeface="Calibri" panose="020F0502020204030204" pitchFamily="34" charset="0"/>
              </a:rPr>
              <a:t>and </a:t>
            </a:r>
            <a:r>
              <a:rPr lang="en-US" sz="2800" dirty="0">
                <a:solidFill>
                  <a:schemeClr val="tx1">
                    <a:lumMod val="85000"/>
                    <a:lumOff val="15000"/>
                  </a:schemeClr>
                </a:solidFill>
                <a:latin typeface="Calibri" panose="020F0502020204030204" pitchFamily="34" charset="0"/>
              </a:rPr>
              <a:t>how they are affected </a:t>
            </a:r>
            <a:r>
              <a:rPr lang="en-US" sz="2800" dirty="0" smtClean="0">
                <a:solidFill>
                  <a:schemeClr val="tx1">
                    <a:lumMod val="85000"/>
                    <a:lumOff val="15000"/>
                  </a:schemeClr>
                </a:solidFill>
                <a:latin typeface="Calibri" panose="020F0502020204030204" pitchFamily="34" charset="0"/>
              </a:rPr>
              <a:t>by operations </a:t>
            </a:r>
            <a:r>
              <a:rPr lang="en-US" sz="2800" dirty="0">
                <a:solidFill>
                  <a:schemeClr val="tx1">
                    <a:lumMod val="85000"/>
                    <a:lumOff val="15000"/>
                  </a:schemeClr>
                </a:solidFill>
                <a:latin typeface="Calibri" panose="020F0502020204030204" pitchFamily="34" charset="0"/>
              </a:rPr>
              <a:t>such as adding, </a:t>
            </a:r>
            <a:r>
              <a:rPr lang="en-US" sz="2800" dirty="0" smtClean="0">
                <a:solidFill>
                  <a:schemeClr val="tx1">
                    <a:lumMod val="85000"/>
                    <a:lumOff val="15000"/>
                  </a:schemeClr>
                </a:solidFill>
                <a:latin typeface="Calibri" panose="020F0502020204030204" pitchFamily="34" charset="0"/>
              </a:rPr>
              <a:t>multiplication </a:t>
            </a:r>
            <a:r>
              <a:rPr lang="en-US" sz="2800" dirty="0">
                <a:solidFill>
                  <a:schemeClr val="tx1">
                    <a:lumMod val="85000"/>
                    <a:lumOff val="15000"/>
                  </a:schemeClr>
                </a:solidFill>
                <a:latin typeface="Calibri" panose="020F0502020204030204" pitchFamily="34" charset="0"/>
              </a:rPr>
              <a:t>and division.</a:t>
            </a:r>
          </a:p>
          <a:p>
            <a:r>
              <a:rPr lang="en-US" sz="2800" dirty="0">
                <a:solidFill>
                  <a:schemeClr val="tx1">
                    <a:lumMod val="85000"/>
                    <a:lumOff val="15000"/>
                  </a:schemeClr>
                </a:solidFill>
                <a:latin typeface="Calibri" panose="020F0502020204030204" pitchFamily="34" charset="0"/>
              </a:rPr>
              <a:t>It’s a kind of “</a:t>
            </a:r>
            <a:r>
              <a:rPr lang="en-US" sz="2800" dirty="0" err="1">
                <a:solidFill>
                  <a:schemeClr val="tx1">
                    <a:lumMod val="85000"/>
                    <a:lumOff val="15000"/>
                  </a:schemeClr>
                </a:solidFill>
                <a:latin typeface="Calibri" panose="020F0502020204030204" pitchFamily="34" charset="0"/>
              </a:rPr>
              <a:t>maths</a:t>
            </a:r>
            <a:r>
              <a:rPr lang="en-US" sz="2800" dirty="0">
                <a:solidFill>
                  <a:schemeClr val="tx1">
                    <a:lumMod val="85000"/>
                    <a:lumOff val="15000"/>
                  </a:schemeClr>
                </a:solidFill>
                <a:latin typeface="Calibri" panose="020F0502020204030204" pitchFamily="34" charset="0"/>
              </a:rPr>
              <a:t> fluency” which involves </a:t>
            </a:r>
            <a:r>
              <a:rPr lang="en-US" sz="2800" dirty="0" smtClean="0">
                <a:solidFill>
                  <a:schemeClr val="tx1">
                    <a:lumMod val="85000"/>
                    <a:lumOff val="15000"/>
                  </a:schemeClr>
                </a:solidFill>
                <a:latin typeface="Calibri" panose="020F0502020204030204" pitchFamily="34" charset="0"/>
              </a:rPr>
              <a:t>applying mental </a:t>
            </a:r>
          </a:p>
          <a:p>
            <a:r>
              <a:rPr lang="en-US" sz="2800" dirty="0" smtClean="0">
                <a:solidFill>
                  <a:schemeClr val="tx1">
                    <a:lumMod val="85000"/>
                    <a:lumOff val="15000"/>
                  </a:schemeClr>
                </a:solidFill>
                <a:latin typeface="Calibri" panose="020F0502020204030204" pitchFamily="34" charset="0"/>
              </a:rPr>
              <a:t>arithmetic </a:t>
            </a:r>
            <a:r>
              <a:rPr lang="en-US" sz="2800" dirty="0">
                <a:solidFill>
                  <a:schemeClr val="tx1">
                    <a:lumMod val="85000"/>
                    <a:lumOff val="15000"/>
                  </a:schemeClr>
                </a:solidFill>
                <a:latin typeface="Calibri" panose="020F0502020204030204" pitchFamily="34" charset="0"/>
              </a:rPr>
              <a:t>accurately and quickly but </a:t>
            </a:r>
            <a:r>
              <a:rPr lang="en-US" sz="2800" dirty="0" smtClean="0">
                <a:solidFill>
                  <a:schemeClr val="tx1">
                    <a:lumMod val="85000"/>
                    <a:lumOff val="15000"/>
                  </a:schemeClr>
                </a:solidFill>
                <a:latin typeface="Calibri" panose="020F0502020204030204" pitchFamily="34" charset="0"/>
              </a:rPr>
              <a:t>also knowing </a:t>
            </a:r>
            <a:r>
              <a:rPr lang="en-US" sz="2800" dirty="0">
                <a:solidFill>
                  <a:schemeClr val="tx1">
                    <a:lumMod val="85000"/>
                    <a:lumOff val="15000"/>
                  </a:schemeClr>
                </a:solidFill>
                <a:latin typeface="Calibri" panose="020F0502020204030204" pitchFamily="34" charset="0"/>
              </a:rPr>
              <a:t>before </a:t>
            </a:r>
            <a:r>
              <a:rPr lang="en-US" sz="2800" dirty="0" smtClean="0">
                <a:solidFill>
                  <a:schemeClr val="tx1">
                    <a:lumMod val="85000"/>
                    <a:lumOff val="15000"/>
                  </a:schemeClr>
                </a:solidFill>
                <a:latin typeface="Calibri" panose="020F0502020204030204" pitchFamily="34" charset="0"/>
              </a:rPr>
              <a:t>hand</a:t>
            </a:r>
          </a:p>
          <a:p>
            <a:r>
              <a:rPr lang="en-US" sz="2800" dirty="0" smtClean="0">
                <a:solidFill>
                  <a:schemeClr val="tx1">
                    <a:lumMod val="85000"/>
                    <a:lumOff val="15000"/>
                  </a:schemeClr>
                </a:solidFill>
                <a:latin typeface="Calibri" panose="020F0502020204030204" pitchFamily="34" charset="0"/>
              </a:rPr>
              <a:t>what </a:t>
            </a:r>
            <a:r>
              <a:rPr lang="en-US" sz="2800" dirty="0">
                <a:solidFill>
                  <a:schemeClr val="tx1">
                    <a:lumMod val="85000"/>
                    <a:lumOff val="15000"/>
                  </a:schemeClr>
                </a:solidFill>
                <a:latin typeface="Calibri" panose="020F0502020204030204" pitchFamily="34" charset="0"/>
              </a:rPr>
              <a:t>answer to expect</a:t>
            </a:r>
            <a:r>
              <a:rPr lang="en-US" sz="2800" dirty="0" smtClean="0">
                <a:solidFill>
                  <a:schemeClr val="tx1">
                    <a:lumMod val="85000"/>
                    <a:lumOff val="15000"/>
                  </a:schemeClr>
                </a:solidFill>
                <a:latin typeface="Calibri" panose="020F0502020204030204" pitchFamily="34" charset="0"/>
              </a:rPr>
              <a:t>.</a:t>
            </a:r>
          </a:p>
          <a:p>
            <a:endParaRPr lang="en-US" sz="2800" dirty="0">
              <a:solidFill>
                <a:schemeClr val="tx1">
                  <a:lumMod val="85000"/>
                  <a:lumOff val="15000"/>
                </a:schemeClr>
              </a:solidFill>
              <a:latin typeface="Calibri" panose="020F0502020204030204" pitchFamily="34" charset="0"/>
            </a:endParaRPr>
          </a:p>
          <a:p>
            <a:r>
              <a:rPr lang="en-US" sz="2800" dirty="0">
                <a:solidFill>
                  <a:schemeClr val="tx1">
                    <a:lumMod val="85000"/>
                    <a:lumOff val="15000"/>
                  </a:schemeClr>
                </a:solidFill>
                <a:latin typeface="Calibri" panose="020F0502020204030204" pitchFamily="34" charset="0"/>
              </a:rPr>
              <a:t>If a child can achieve number sense they’ll have </a:t>
            </a:r>
            <a:r>
              <a:rPr lang="en-US" sz="2800" dirty="0" smtClean="0">
                <a:solidFill>
                  <a:schemeClr val="tx1">
                    <a:lumMod val="85000"/>
                    <a:lumOff val="15000"/>
                  </a:schemeClr>
                </a:solidFill>
                <a:latin typeface="Calibri" panose="020F0502020204030204" pitchFamily="34" charset="0"/>
              </a:rPr>
              <a:t>the perfect </a:t>
            </a:r>
          </a:p>
          <a:p>
            <a:r>
              <a:rPr lang="en-US" sz="2800" dirty="0" smtClean="0">
                <a:solidFill>
                  <a:schemeClr val="tx1">
                    <a:lumMod val="85000"/>
                    <a:lumOff val="15000"/>
                  </a:schemeClr>
                </a:solidFill>
                <a:latin typeface="Calibri" panose="020F0502020204030204" pitchFamily="34" charset="0"/>
              </a:rPr>
              <a:t>foundation </a:t>
            </a:r>
            <a:r>
              <a:rPr lang="en-US" sz="2800" dirty="0">
                <a:solidFill>
                  <a:schemeClr val="tx1">
                    <a:lumMod val="85000"/>
                    <a:lumOff val="15000"/>
                  </a:schemeClr>
                </a:solidFill>
                <a:latin typeface="Calibri" panose="020F0502020204030204" pitchFamily="34" charset="0"/>
              </a:rPr>
              <a:t>for future challenges in </a:t>
            </a:r>
            <a:r>
              <a:rPr lang="en-US" sz="2800" dirty="0" err="1">
                <a:solidFill>
                  <a:schemeClr val="tx1">
                    <a:lumMod val="85000"/>
                    <a:lumOff val="15000"/>
                  </a:schemeClr>
                </a:solidFill>
                <a:latin typeface="Calibri" panose="020F0502020204030204" pitchFamily="34" charset="0"/>
              </a:rPr>
              <a:t>maths</a:t>
            </a:r>
            <a:r>
              <a:rPr lang="en-US" sz="2800" dirty="0">
                <a:solidFill>
                  <a:schemeClr val="tx1">
                    <a:lumMod val="85000"/>
                    <a:lumOff val="15000"/>
                  </a:schemeClr>
                </a:solidFill>
                <a:latin typeface="Calibri" panose="020F0502020204030204" pitchFamily="34" charset="0"/>
              </a:rPr>
              <a:t> </a:t>
            </a:r>
            <a:r>
              <a:rPr lang="en-US" sz="2800" dirty="0" smtClean="0">
                <a:solidFill>
                  <a:schemeClr val="tx1">
                    <a:lumMod val="85000"/>
                    <a:lumOff val="15000"/>
                  </a:schemeClr>
                </a:solidFill>
                <a:latin typeface="Calibri" panose="020F0502020204030204" pitchFamily="34" charset="0"/>
              </a:rPr>
              <a:t>and related </a:t>
            </a:r>
            <a:r>
              <a:rPr lang="en-US" sz="2800" dirty="0">
                <a:solidFill>
                  <a:schemeClr val="tx1">
                    <a:lumMod val="85000"/>
                    <a:lumOff val="15000"/>
                  </a:schemeClr>
                </a:solidFill>
                <a:latin typeface="Calibri" panose="020F0502020204030204" pitchFamily="34" charset="0"/>
              </a:rPr>
              <a:t>subjects</a:t>
            </a:r>
            <a:r>
              <a:rPr lang="en-US" sz="2000" dirty="0">
                <a:solidFill>
                  <a:schemeClr val="tx1">
                    <a:lumMod val="85000"/>
                    <a:lumOff val="15000"/>
                  </a:schemeClr>
                </a:solidFill>
                <a:latin typeface="Calibri" panose="020F0502020204030204" pitchFamily="34" charset="0"/>
              </a:rPr>
              <a:t>.</a:t>
            </a:r>
            <a:endParaRPr lang="en-US" dirty="0">
              <a:solidFill>
                <a:schemeClr val="tx1">
                  <a:lumMod val="85000"/>
                  <a:lumOff val="15000"/>
                </a:schemeClr>
              </a:solidFill>
              <a:latin typeface="Calibri" panose="020F0502020204030204" pitchFamily="34" charset="0"/>
            </a:endParaRPr>
          </a:p>
        </p:txBody>
      </p:sp>
      <p:pic>
        <p:nvPicPr>
          <p:cNvPr id="3" name="Picture 2"/>
          <p:cNvPicPr>
            <a:picLocks noChangeAspect="1"/>
          </p:cNvPicPr>
          <p:nvPr/>
        </p:nvPicPr>
        <p:blipFill>
          <a:blip r:embed="rId2"/>
          <a:stretch>
            <a:fillRect/>
          </a:stretch>
        </p:blipFill>
        <p:spPr>
          <a:xfrm>
            <a:off x="9867147" y="258549"/>
            <a:ext cx="1724418" cy="2024743"/>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Tree>
    <p:extLst>
      <p:ext uri="{BB962C8B-B14F-4D97-AF65-F5344CB8AC3E}">
        <p14:creationId xmlns:p14="http://schemas.microsoft.com/office/powerpoint/2010/main" val="16723516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Mental Maths </a:t>
            </a:r>
            <a:endParaRPr lang="en-GB" dirty="0"/>
          </a:p>
        </p:txBody>
      </p:sp>
      <p:sp>
        <p:nvSpPr>
          <p:cNvPr id="3" name="TextBox 2"/>
          <p:cNvSpPr txBox="1"/>
          <p:nvPr/>
        </p:nvSpPr>
        <p:spPr>
          <a:xfrm>
            <a:off x="1128584" y="1515762"/>
            <a:ext cx="10536194" cy="461665"/>
          </a:xfrm>
          <a:prstGeom prst="rect">
            <a:avLst/>
          </a:prstGeom>
          <a:noFill/>
        </p:spPr>
        <p:txBody>
          <a:bodyPr wrap="square" rtlCol="0">
            <a:spAutoFit/>
          </a:bodyPr>
          <a:lstStyle/>
          <a:p>
            <a:r>
              <a:rPr lang="en-GB" sz="2400" dirty="0" smtClean="0"/>
              <a:t>Every class has a 20 minutes </a:t>
            </a:r>
            <a:r>
              <a:rPr lang="en-GB" sz="2400" dirty="0"/>
              <a:t> </a:t>
            </a:r>
            <a:r>
              <a:rPr lang="en-GB" sz="2400" dirty="0" smtClean="0"/>
              <a:t>daily mental maths session</a:t>
            </a:r>
            <a:r>
              <a:rPr lang="en-GB" sz="2000" dirty="0" smtClean="0"/>
              <a:t>.</a:t>
            </a:r>
            <a:endParaRPr lang="en-GB" sz="2000" dirty="0"/>
          </a:p>
        </p:txBody>
      </p:sp>
      <p:sp>
        <p:nvSpPr>
          <p:cNvPr id="4" name="TextBox 1"/>
          <p:cNvSpPr txBox="1">
            <a:spLocks noChangeArrowheads="1"/>
          </p:cNvSpPr>
          <p:nvPr/>
        </p:nvSpPr>
        <p:spPr bwMode="auto">
          <a:xfrm>
            <a:off x="468312" y="1977427"/>
            <a:ext cx="10512725" cy="42165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altLang="en-US" sz="2400" b="0" i="0" u="none" strike="noStrike" kern="0" cap="none" spc="0" normalizeH="0" baseline="0" noProof="0" dirty="0" smtClean="0">
                <a:ln>
                  <a:noFill/>
                </a:ln>
                <a:solidFill>
                  <a:srgbClr val="000000"/>
                </a:solidFill>
                <a:effectLst/>
                <a:uLnTx/>
                <a:uFillTx/>
                <a:latin typeface="Arial" panose="020B0604020202020204" pitchFamily="34" charset="0"/>
                <a:ea typeface="ＭＳ Ｐゴシック" panose="020B0600070205080204" pitchFamily="34" charset="-128"/>
              </a:rPr>
              <a:t>Mental Mathematic Strategies:</a:t>
            </a:r>
          </a:p>
          <a:p>
            <a:pPr marL="0" marR="0" lvl="0" indent="0" defTabSz="914400" eaLnBrk="1" fontAlgn="base" latinLnBrk="0" hangingPunct="1">
              <a:lnSpc>
                <a:spcPct val="100000"/>
              </a:lnSpc>
              <a:spcBef>
                <a:spcPct val="0"/>
              </a:spcBef>
              <a:spcAft>
                <a:spcPct val="0"/>
              </a:spcAft>
              <a:buClrTx/>
              <a:buSzTx/>
              <a:buFontTx/>
              <a:buNone/>
              <a:tabLst/>
              <a:defRPr/>
            </a:pPr>
            <a:endParaRPr kumimoji="0" lang="en-US" altLang="en-US" sz="2400" b="0" i="0" u="none" strike="noStrike" kern="0" cap="none" spc="0" normalizeH="0" baseline="0" noProof="0" dirty="0" smtClean="0">
              <a:ln>
                <a:noFill/>
              </a:ln>
              <a:solidFill>
                <a:srgbClr val="000000"/>
              </a:solidFill>
              <a:effectLst/>
              <a:uLnTx/>
              <a:uFillTx/>
              <a:latin typeface="Arial" panose="020B0604020202020204" pitchFamily="34" charset="0"/>
              <a:ea typeface="ＭＳ Ｐゴシック" panose="020B0600070205080204" pitchFamily="34" charset="-128"/>
            </a:endParaRPr>
          </a:p>
          <a:p>
            <a:pPr marL="0" marR="0" lvl="0" indent="0" defTabSz="914400" eaLnBrk="1" fontAlgn="base" latinLnBrk="0" hangingPunct="1">
              <a:lnSpc>
                <a:spcPct val="100000"/>
              </a:lnSpc>
              <a:spcBef>
                <a:spcPct val="0"/>
              </a:spcBef>
              <a:spcAft>
                <a:spcPct val="0"/>
              </a:spcAft>
              <a:buClrTx/>
              <a:buSzTx/>
              <a:buFontTx/>
              <a:buChar char="-"/>
              <a:tabLst/>
              <a:defRPr/>
            </a:pPr>
            <a:r>
              <a:rPr kumimoji="0" lang="en-US" altLang="en-US" sz="2400" b="0" i="0" u="none" strike="noStrike" kern="0" cap="none" spc="0" normalizeH="0" baseline="0" noProof="0" dirty="0" smtClean="0">
                <a:ln>
                  <a:noFill/>
                </a:ln>
                <a:solidFill>
                  <a:srgbClr val="000000"/>
                </a:solidFill>
                <a:effectLst/>
                <a:uLnTx/>
                <a:uFillTx/>
                <a:latin typeface="Arial" panose="020B0604020202020204" pitchFamily="34" charset="0"/>
                <a:ea typeface="ＭＳ Ｐゴシック" panose="020B0600070205080204" pitchFamily="34" charset="-128"/>
              </a:rPr>
              <a:t>Use number bonds to 10, 20 and 100 transferable to 1,000 and decimals</a:t>
            </a:r>
          </a:p>
          <a:p>
            <a:pPr marL="0" marR="0" lvl="0" indent="0" defTabSz="914400" eaLnBrk="1" fontAlgn="base" latinLnBrk="0" hangingPunct="1">
              <a:lnSpc>
                <a:spcPct val="100000"/>
              </a:lnSpc>
              <a:spcBef>
                <a:spcPct val="0"/>
              </a:spcBef>
              <a:spcAft>
                <a:spcPct val="0"/>
              </a:spcAft>
              <a:buClrTx/>
              <a:buSzTx/>
              <a:buFontTx/>
              <a:buChar char="-"/>
              <a:tabLst/>
              <a:defRPr/>
            </a:pPr>
            <a:r>
              <a:rPr kumimoji="0" lang="en-GB" altLang="en-US" sz="2400" b="0" i="0" u="none" strike="noStrike" kern="0" cap="none" spc="0" normalizeH="0" baseline="0" noProof="0" dirty="0" smtClean="0">
                <a:ln>
                  <a:noFill/>
                </a:ln>
                <a:solidFill>
                  <a:srgbClr val="000000"/>
                </a:solidFill>
                <a:effectLst/>
                <a:uLnTx/>
                <a:uFillTx/>
                <a:latin typeface="Arial" panose="020B0604020202020204" pitchFamily="34" charset="0"/>
                <a:ea typeface="ＭＳ Ｐゴシック" panose="020B0600070205080204" pitchFamily="34" charset="-128"/>
              </a:rPr>
              <a:t>Multiplication and division by 10, 100, 1,000, 0.1</a:t>
            </a:r>
            <a:endParaRPr kumimoji="0" lang="en-US" altLang="en-US" sz="2400" b="0" i="0" u="none" strike="noStrike" kern="0" cap="none" spc="0" normalizeH="0" baseline="0" noProof="0" dirty="0" smtClean="0">
              <a:ln>
                <a:noFill/>
              </a:ln>
              <a:solidFill>
                <a:srgbClr val="000000"/>
              </a:solidFill>
              <a:effectLst/>
              <a:uLnTx/>
              <a:uFillTx/>
              <a:latin typeface="Arial" panose="020B0604020202020204" pitchFamily="34" charset="0"/>
              <a:ea typeface="ＭＳ Ｐゴシック" panose="020B0600070205080204" pitchFamily="34" charset="-128"/>
            </a:endParaRPr>
          </a:p>
          <a:p>
            <a:pPr marL="0" marR="0" lvl="0" indent="0" defTabSz="914400" eaLnBrk="1" fontAlgn="base" latinLnBrk="0" hangingPunct="1">
              <a:lnSpc>
                <a:spcPct val="100000"/>
              </a:lnSpc>
              <a:spcBef>
                <a:spcPct val="0"/>
              </a:spcBef>
              <a:spcAft>
                <a:spcPct val="0"/>
              </a:spcAft>
              <a:buClrTx/>
              <a:buSzTx/>
              <a:buFontTx/>
              <a:buChar char="-"/>
              <a:tabLst/>
              <a:defRPr/>
            </a:pPr>
            <a:r>
              <a:rPr kumimoji="0" lang="en-US" altLang="en-US" sz="2400" b="0" i="0" u="none" strike="noStrike" kern="0" cap="none" spc="0" normalizeH="0" baseline="0" noProof="0" dirty="0" smtClean="0">
                <a:ln>
                  <a:noFill/>
                </a:ln>
                <a:solidFill>
                  <a:srgbClr val="000000"/>
                </a:solidFill>
                <a:effectLst/>
                <a:uLnTx/>
                <a:uFillTx/>
                <a:latin typeface="Arial" panose="020B0604020202020204" pitchFamily="34" charset="0"/>
                <a:ea typeface="ＭＳ Ｐゴシック" panose="020B0600070205080204" pitchFamily="34" charset="-128"/>
              </a:rPr>
              <a:t>Use doubles and near doubles</a:t>
            </a:r>
          </a:p>
          <a:p>
            <a:pPr marL="0" marR="0" lvl="0" indent="0" defTabSz="914400" eaLnBrk="1" fontAlgn="base" latinLnBrk="0" hangingPunct="1">
              <a:lnSpc>
                <a:spcPct val="100000"/>
              </a:lnSpc>
              <a:spcBef>
                <a:spcPct val="0"/>
              </a:spcBef>
              <a:spcAft>
                <a:spcPct val="0"/>
              </a:spcAft>
              <a:buClrTx/>
              <a:buSzTx/>
              <a:buFontTx/>
              <a:buChar char="-"/>
              <a:tabLst/>
              <a:defRPr/>
            </a:pPr>
            <a:r>
              <a:rPr kumimoji="0" lang="en-US" altLang="en-US" sz="2400" b="0" i="0" u="none" strike="noStrike" kern="0" cap="none" spc="0" normalizeH="0" baseline="0" noProof="0" dirty="0" smtClean="0">
                <a:ln>
                  <a:noFill/>
                </a:ln>
                <a:solidFill>
                  <a:srgbClr val="000000"/>
                </a:solidFill>
                <a:effectLst/>
                <a:uLnTx/>
                <a:uFillTx/>
                <a:latin typeface="Arial" panose="020B0604020202020204" pitchFamily="34" charset="0"/>
                <a:ea typeface="ＭＳ Ｐゴシック" panose="020B0600070205080204" pitchFamily="34" charset="-128"/>
              </a:rPr>
              <a:t>Partition into thousands, hundreds, tens and units</a:t>
            </a:r>
          </a:p>
          <a:p>
            <a:pPr marL="0" marR="0" lvl="0" indent="0" defTabSz="914400" eaLnBrk="1" fontAlgn="base" latinLnBrk="0" hangingPunct="1">
              <a:lnSpc>
                <a:spcPct val="100000"/>
              </a:lnSpc>
              <a:spcBef>
                <a:spcPct val="0"/>
              </a:spcBef>
              <a:spcAft>
                <a:spcPct val="0"/>
              </a:spcAft>
              <a:buClrTx/>
              <a:buSzTx/>
              <a:buFontTx/>
              <a:buChar char="-"/>
              <a:tabLst/>
              <a:defRPr/>
            </a:pPr>
            <a:r>
              <a:rPr kumimoji="0" lang="en-US" altLang="en-US" sz="2400" b="0" i="0" u="none" strike="noStrike" kern="0" cap="none" spc="0" normalizeH="0" baseline="0" noProof="0" dirty="0" smtClean="0">
                <a:ln>
                  <a:noFill/>
                </a:ln>
                <a:solidFill>
                  <a:srgbClr val="000000"/>
                </a:solidFill>
                <a:effectLst/>
                <a:uLnTx/>
                <a:uFillTx/>
                <a:latin typeface="Arial" panose="020B0604020202020204" pitchFamily="34" charset="0"/>
                <a:ea typeface="ＭＳ Ｐゴシック" panose="020B0600070205080204" pitchFamily="34" charset="-128"/>
              </a:rPr>
              <a:t>Adding near multiples of 10.  Adding the multiple then add or subtract 1</a:t>
            </a:r>
          </a:p>
          <a:p>
            <a:pPr marL="0" marR="0" lvl="0" indent="0" defTabSz="914400" eaLnBrk="1" fontAlgn="base" latinLnBrk="0" hangingPunct="1">
              <a:lnSpc>
                <a:spcPct val="100000"/>
              </a:lnSpc>
              <a:spcBef>
                <a:spcPct val="0"/>
              </a:spcBef>
              <a:spcAft>
                <a:spcPct val="0"/>
              </a:spcAft>
              <a:buClrTx/>
              <a:buSzTx/>
              <a:buFontTx/>
              <a:buChar char="-"/>
              <a:tabLst/>
              <a:defRPr/>
            </a:pPr>
            <a:r>
              <a:rPr kumimoji="0" lang="en-US" altLang="en-US" sz="2400" b="0" i="0" u="none" strike="noStrike" kern="0" cap="none" spc="0" normalizeH="0" baseline="0" noProof="0" dirty="0" smtClean="0">
                <a:ln>
                  <a:noFill/>
                </a:ln>
                <a:solidFill>
                  <a:srgbClr val="000000"/>
                </a:solidFill>
                <a:effectLst/>
                <a:uLnTx/>
                <a:uFillTx/>
                <a:latin typeface="Arial" panose="020B0604020202020204" pitchFamily="34" charset="0"/>
                <a:ea typeface="ＭＳ Ｐゴシック" panose="020B0600070205080204" pitchFamily="34" charset="-128"/>
              </a:rPr>
              <a:t>Subtracting near multiples of 10.  Subtracting the multiple then subtracting or adding 1.  </a:t>
            </a:r>
          </a:p>
          <a:p>
            <a:pPr marL="0" marR="0" lvl="0" indent="0" defTabSz="914400" eaLnBrk="1" fontAlgn="base" latinLnBrk="0" hangingPunct="1">
              <a:lnSpc>
                <a:spcPct val="100000"/>
              </a:lnSpc>
              <a:spcBef>
                <a:spcPct val="0"/>
              </a:spcBef>
              <a:spcAft>
                <a:spcPct val="0"/>
              </a:spcAft>
              <a:buClrTx/>
              <a:buSzTx/>
              <a:buFontTx/>
              <a:buChar char="-"/>
              <a:tabLst/>
              <a:defRPr/>
            </a:pPr>
            <a:r>
              <a:rPr kumimoji="0" lang="en-US" altLang="en-US" sz="2400" b="0" i="0" u="none" strike="noStrike" kern="0" cap="none" spc="0" normalizeH="0" baseline="0" noProof="0" dirty="0" smtClean="0">
                <a:ln>
                  <a:noFill/>
                </a:ln>
                <a:solidFill>
                  <a:srgbClr val="000000"/>
                </a:solidFill>
                <a:effectLst/>
                <a:uLnTx/>
                <a:uFillTx/>
                <a:latin typeface="Arial" panose="020B0604020202020204" pitchFamily="34" charset="0"/>
                <a:ea typeface="ＭＳ Ｐゴシック" panose="020B0600070205080204" pitchFamily="34" charset="-128"/>
              </a:rPr>
              <a:t>These are transferable to multiples of 100, 1,000 etc</a:t>
            </a:r>
            <a:r>
              <a:rPr kumimoji="0" lang="en-US" altLang="en-US" sz="2800" b="0" i="0" u="none" strike="noStrike" kern="0" cap="none" spc="0" normalizeH="0" baseline="0" noProof="0" dirty="0" smtClean="0">
                <a:ln>
                  <a:noFill/>
                </a:ln>
                <a:solidFill>
                  <a:srgbClr val="000000"/>
                </a:solidFill>
                <a:effectLst/>
                <a:uLnTx/>
                <a:uFillTx/>
                <a:latin typeface="Arial" panose="020B0604020202020204" pitchFamily="34" charset="0"/>
                <a:ea typeface="ＭＳ Ｐゴシック" panose="020B0600070205080204" pitchFamily="34" charset="-128"/>
              </a:rPr>
              <a:t>.</a:t>
            </a:r>
          </a:p>
          <a:p>
            <a:pPr marL="0" marR="0" lvl="0" indent="0" defTabSz="914400" eaLnBrk="1" fontAlgn="base" latinLnBrk="0" hangingPunct="1">
              <a:lnSpc>
                <a:spcPct val="100000"/>
              </a:lnSpc>
              <a:spcBef>
                <a:spcPct val="0"/>
              </a:spcBef>
              <a:spcAft>
                <a:spcPct val="0"/>
              </a:spcAft>
              <a:buClrTx/>
              <a:buSzTx/>
              <a:buNone/>
              <a:tabLst/>
              <a:defRPr/>
            </a:pPr>
            <a:r>
              <a:rPr lang="en-US" altLang="en-US" sz="2400" kern="0" dirty="0" smtClean="0">
                <a:solidFill>
                  <a:srgbClr val="000000"/>
                </a:solidFill>
              </a:rPr>
              <a:t>-Using known table facts e.g. 3x8 = 24  then 0.3 x 8 = 2.4</a:t>
            </a:r>
            <a:endParaRPr kumimoji="0" lang="en-US" altLang="en-US" sz="2400" b="0" i="0" u="none" strike="noStrike" kern="0" cap="none" spc="0" normalizeH="0" baseline="0" noProof="0" dirty="0" smtClean="0">
              <a:ln>
                <a:noFill/>
              </a:ln>
              <a:solidFill>
                <a:srgbClr val="000000"/>
              </a:solidFill>
              <a:effectLst/>
              <a:uLnTx/>
              <a:uFillTx/>
              <a:latin typeface="Arial" panose="020B0604020202020204" pitchFamily="34" charset="0"/>
              <a:ea typeface="ＭＳ Ｐゴシック" panose="020B0600070205080204" pitchFamily="34" charset="-128"/>
            </a:endParaRPr>
          </a:p>
        </p:txBody>
      </p:sp>
    </p:spTree>
    <p:extLst>
      <p:ext uri="{BB962C8B-B14F-4D97-AF65-F5344CB8AC3E}">
        <p14:creationId xmlns:p14="http://schemas.microsoft.com/office/powerpoint/2010/main" val="11765914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bwMode="auto">
          <a:xfrm>
            <a:off x="2172607" y="755650"/>
            <a:ext cx="8064500" cy="1008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a:lstStyle>
            <a:lvl1pPr marL="0" indent="0" algn="ctr" rtl="0" fontAlgn="base">
              <a:spcBef>
                <a:spcPct val="20000"/>
              </a:spcBef>
              <a:spcAft>
                <a:spcPct val="0"/>
              </a:spcAft>
              <a:buNone/>
              <a:defRPr sz="3200">
                <a:solidFill>
                  <a:schemeClr val="tx1"/>
                </a:solidFill>
                <a:latin typeface="+mn-lt"/>
                <a:ea typeface="+mn-ea"/>
                <a:cs typeface="+mn-cs"/>
              </a:defRPr>
            </a:lvl1pPr>
            <a:lvl2pPr marL="457200" indent="0" algn="ctr" rtl="0" fontAlgn="base">
              <a:spcBef>
                <a:spcPct val="20000"/>
              </a:spcBef>
              <a:spcAft>
                <a:spcPct val="0"/>
              </a:spcAft>
              <a:buNone/>
              <a:defRPr sz="2800">
                <a:solidFill>
                  <a:schemeClr val="tx1"/>
                </a:solidFill>
                <a:latin typeface="+mn-lt"/>
                <a:ea typeface="+mn-ea"/>
              </a:defRPr>
            </a:lvl2pPr>
            <a:lvl3pPr marL="914400" indent="0" algn="ctr" rtl="0" fontAlgn="base">
              <a:spcBef>
                <a:spcPct val="20000"/>
              </a:spcBef>
              <a:spcAft>
                <a:spcPct val="0"/>
              </a:spcAft>
              <a:buNone/>
              <a:defRPr sz="2400">
                <a:solidFill>
                  <a:schemeClr val="tx1"/>
                </a:solidFill>
                <a:latin typeface="+mn-lt"/>
                <a:ea typeface="+mn-ea"/>
              </a:defRPr>
            </a:lvl3pPr>
            <a:lvl4pPr marL="1371600" indent="0" algn="ctr" rtl="0" fontAlgn="base">
              <a:spcBef>
                <a:spcPct val="20000"/>
              </a:spcBef>
              <a:spcAft>
                <a:spcPct val="0"/>
              </a:spcAft>
              <a:buNone/>
              <a:defRPr sz="2000">
                <a:solidFill>
                  <a:schemeClr val="tx1"/>
                </a:solidFill>
                <a:latin typeface="+mn-lt"/>
                <a:ea typeface="+mn-ea"/>
              </a:defRPr>
            </a:lvl4pPr>
            <a:lvl5pPr marL="1828800" indent="0" algn="ctr" rtl="0" fontAlgn="base">
              <a:spcBef>
                <a:spcPct val="20000"/>
              </a:spcBef>
              <a:spcAft>
                <a:spcPct val="0"/>
              </a:spcAft>
              <a:buNone/>
              <a:defRPr sz="2000">
                <a:solidFill>
                  <a:schemeClr val="tx1"/>
                </a:solidFill>
                <a:latin typeface="+mn-lt"/>
                <a:ea typeface="+mn-ea"/>
              </a:defRPr>
            </a:lvl5pPr>
            <a:lvl6pPr marL="2286000" indent="0" algn="ctr" rtl="0" fontAlgn="base">
              <a:spcBef>
                <a:spcPct val="20000"/>
              </a:spcBef>
              <a:spcAft>
                <a:spcPct val="0"/>
              </a:spcAft>
              <a:buNone/>
              <a:defRPr sz="2000">
                <a:solidFill>
                  <a:schemeClr val="tx1"/>
                </a:solidFill>
                <a:latin typeface="+mn-lt"/>
                <a:ea typeface="+mn-ea"/>
              </a:defRPr>
            </a:lvl6pPr>
            <a:lvl7pPr marL="2743200" indent="0" algn="ctr" rtl="0" fontAlgn="base">
              <a:spcBef>
                <a:spcPct val="20000"/>
              </a:spcBef>
              <a:spcAft>
                <a:spcPct val="0"/>
              </a:spcAft>
              <a:buNone/>
              <a:defRPr sz="2000">
                <a:solidFill>
                  <a:schemeClr val="tx1"/>
                </a:solidFill>
                <a:latin typeface="+mn-lt"/>
                <a:ea typeface="+mn-ea"/>
              </a:defRPr>
            </a:lvl7pPr>
            <a:lvl8pPr marL="3200400" indent="0" algn="ctr" rtl="0" fontAlgn="base">
              <a:spcBef>
                <a:spcPct val="20000"/>
              </a:spcBef>
              <a:spcAft>
                <a:spcPct val="0"/>
              </a:spcAft>
              <a:buNone/>
              <a:defRPr sz="2000">
                <a:solidFill>
                  <a:schemeClr val="tx1"/>
                </a:solidFill>
                <a:latin typeface="+mn-lt"/>
                <a:ea typeface="+mn-ea"/>
              </a:defRPr>
            </a:lvl8pPr>
            <a:lvl9pPr marL="3657600" indent="0" algn="ctr" rtl="0" fontAlgn="base">
              <a:spcBef>
                <a:spcPct val="20000"/>
              </a:spcBef>
              <a:spcAft>
                <a:spcPct val="0"/>
              </a:spcAft>
              <a:buNone/>
              <a:defRPr sz="2000">
                <a:solidFill>
                  <a:schemeClr val="tx1"/>
                </a:solidFill>
                <a:latin typeface="+mn-lt"/>
                <a:ea typeface="+mn-ea"/>
              </a:defRPr>
            </a:lvl9pPr>
          </a:lstStyle>
          <a:p>
            <a:pPr>
              <a:defRPr/>
            </a:pPr>
            <a:r>
              <a:rPr lang="en-GB" sz="6000" b="1" dirty="0" smtClean="0">
                <a:latin typeface="+mj-lt"/>
              </a:rPr>
              <a:t>The 4 Operations</a:t>
            </a:r>
          </a:p>
          <a:p>
            <a:pPr>
              <a:defRPr/>
            </a:pPr>
            <a:endParaRPr lang="en-GB" sz="6000" b="1" dirty="0" smtClean="0">
              <a:latin typeface="+mj-lt"/>
            </a:endParaRPr>
          </a:p>
          <a:p>
            <a:pPr>
              <a:defRPr/>
            </a:pPr>
            <a:r>
              <a:rPr lang="en-GB" sz="6000" b="1" dirty="0" smtClean="0">
                <a:latin typeface="+mj-lt"/>
              </a:rPr>
              <a:t>Calculation Methods and Progression</a:t>
            </a:r>
          </a:p>
        </p:txBody>
      </p:sp>
    </p:spTree>
    <p:extLst>
      <p:ext uri="{BB962C8B-B14F-4D97-AF65-F5344CB8AC3E}">
        <p14:creationId xmlns:p14="http://schemas.microsoft.com/office/powerpoint/2010/main" val="43382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155372" y="249587"/>
            <a:ext cx="8251372" cy="923330"/>
          </a:xfrm>
          <a:prstGeom prst="rect">
            <a:avLst/>
          </a:prstGeom>
          <a:noFill/>
        </p:spPr>
        <p:txBody>
          <a:bodyPr wrap="square" rtlCol="0">
            <a:spAutoFit/>
          </a:bodyPr>
          <a:lstStyle/>
          <a:p>
            <a:r>
              <a:rPr lang="en-GB" sz="5400" dirty="0" smtClean="0"/>
              <a:t>Addition Lower Key Stage 2</a:t>
            </a:r>
            <a:endParaRPr lang="en-US" sz="5400" dirty="0"/>
          </a:p>
        </p:txBody>
      </p:sp>
      <p:pic>
        <p:nvPicPr>
          <p:cNvPr id="5" name="Picture 23"/>
          <p:cNvPicPr>
            <a:picLocks noChangeAspect="1" noChangeArrowheads="1"/>
          </p:cNvPicPr>
          <p:nvPr/>
        </p:nvPicPr>
        <p:blipFill>
          <a:blip r:embed="rId2">
            <a:extLst>
              <a:ext uri="{28A0092B-C50C-407E-A947-70E740481C1C}">
                <a14:useLocalDpi xmlns:a14="http://schemas.microsoft.com/office/drawing/2010/main" val="0"/>
              </a:ext>
            </a:extLst>
          </a:blip>
          <a:srcRect l="11130" t="38573"/>
          <a:stretch>
            <a:fillRect/>
          </a:stretch>
        </p:blipFill>
        <p:spPr bwMode="auto">
          <a:xfrm>
            <a:off x="3559856" y="2244953"/>
            <a:ext cx="7739516" cy="1749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781672" y="1562761"/>
            <a:ext cx="2270173" cy="523220"/>
          </a:xfrm>
          <a:prstGeom prst="rect">
            <a:avLst/>
          </a:prstGeom>
        </p:spPr>
        <p:txBody>
          <a:bodyPr wrap="none">
            <a:spAutoFit/>
          </a:bodyPr>
          <a:lstStyle/>
          <a:p>
            <a:pPr>
              <a:spcBef>
                <a:spcPct val="0"/>
              </a:spcBef>
            </a:pPr>
            <a:r>
              <a:rPr lang="en-US" altLang="en-US" sz="2800" dirty="0"/>
              <a:t>Number Lines</a:t>
            </a:r>
            <a:r>
              <a:rPr lang="en-US" altLang="en-US" dirty="0"/>
              <a:t>:</a:t>
            </a:r>
          </a:p>
        </p:txBody>
      </p:sp>
      <p:pic>
        <p:nvPicPr>
          <p:cNvPr id="7" name="Picture 24"/>
          <p:cNvPicPr>
            <a:picLocks noChangeAspect="1" noChangeArrowheads="1"/>
          </p:cNvPicPr>
          <p:nvPr/>
        </p:nvPicPr>
        <p:blipFill>
          <a:blip r:embed="rId3">
            <a:extLst>
              <a:ext uri="{28A0092B-C50C-407E-A947-70E740481C1C}">
                <a14:useLocalDpi xmlns:a14="http://schemas.microsoft.com/office/drawing/2010/main" val="0"/>
              </a:ext>
            </a:extLst>
          </a:blip>
          <a:srcRect l="2132" t="28011" r="1476" b="7967"/>
          <a:stretch>
            <a:fillRect/>
          </a:stretch>
        </p:blipFill>
        <p:spPr bwMode="auto">
          <a:xfrm>
            <a:off x="3559856" y="4773838"/>
            <a:ext cx="7739516" cy="16375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p:cNvSpPr txBox="1"/>
          <p:nvPr/>
        </p:nvSpPr>
        <p:spPr>
          <a:xfrm>
            <a:off x="435429" y="2852057"/>
            <a:ext cx="2616416" cy="830997"/>
          </a:xfrm>
          <a:prstGeom prst="rect">
            <a:avLst/>
          </a:prstGeom>
          <a:noFill/>
        </p:spPr>
        <p:txBody>
          <a:bodyPr wrap="square" rtlCol="0">
            <a:spAutoFit/>
          </a:bodyPr>
          <a:lstStyle/>
          <a:p>
            <a:r>
              <a:rPr lang="en-GB" sz="4800" dirty="0" smtClean="0"/>
              <a:t>48 + 36 =</a:t>
            </a:r>
            <a:endParaRPr lang="en-US" sz="4800" dirty="0"/>
          </a:p>
        </p:txBody>
      </p:sp>
    </p:spTree>
    <p:extLst>
      <p:ext uri="{BB962C8B-B14F-4D97-AF65-F5344CB8AC3E}">
        <p14:creationId xmlns:p14="http://schemas.microsoft.com/office/powerpoint/2010/main" val="42549538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8458" y="1475325"/>
            <a:ext cx="11125200" cy="5016758"/>
          </a:xfrm>
          <a:prstGeom prst="rect">
            <a:avLst/>
          </a:prstGeom>
        </p:spPr>
        <p:txBody>
          <a:bodyPr wrap="square">
            <a:spAutoFit/>
          </a:bodyPr>
          <a:lstStyle/>
          <a:p>
            <a:pPr>
              <a:spcBef>
                <a:spcPct val="0"/>
              </a:spcBef>
            </a:pPr>
            <a:r>
              <a:rPr lang="en-US" altLang="en-US" sz="3200" u="sng" dirty="0"/>
              <a:t>Addition – Lower KS2 </a:t>
            </a:r>
          </a:p>
          <a:p>
            <a:pPr>
              <a:spcBef>
                <a:spcPct val="0"/>
              </a:spcBef>
            </a:pPr>
            <a:endParaRPr lang="en-US" altLang="en-US" sz="3200" u="sng" dirty="0"/>
          </a:p>
          <a:p>
            <a:pPr>
              <a:spcBef>
                <a:spcPct val="0"/>
              </a:spcBef>
            </a:pPr>
            <a:r>
              <a:rPr lang="en-US" altLang="en-US" sz="3200" dirty="0"/>
              <a:t>Partitioning:</a:t>
            </a:r>
          </a:p>
          <a:p>
            <a:pPr>
              <a:spcBef>
                <a:spcPct val="0"/>
              </a:spcBef>
            </a:pPr>
            <a:r>
              <a:rPr lang="en-US" altLang="en-US" sz="3200" dirty="0"/>
              <a:t>Partitioning means splitting the number into the tens and units.  </a:t>
            </a:r>
          </a:p>
          <a:p>
            <a:pPr>
              <a:spcBef>
                <a:spcPct val="0"/>
              </a:spcBef>
            </a:pPr>
            <a:endParaRPr lang="en-US" altLang="en-US" sz="3200" b="1" dirty="0"/>
          </a:p>
          <a:p>
            <a:pPr>
              <a:spcBef>
                <a:spcPct val="0"/>
              </a:spcBef>
            </a:pPr>
            <a:r>
              <a:rPr lang="en-US" altLang="en-US" sz="3200" b="1" dirty="0"/>
              <a:t>48 + 36 =    40 + 30 = 70           </a:t>
            </a:r>
            <a:r>
              <a:rPr lang="en-US" altLang="en-US" sz="3200" dirty="0">
                <a:solidFill>
                  <a:srgbClr val="3366FF"/>
                </a:solidFill>
              </a:rPr>
              <a:t>40 + 8</a:t>
            </a:r>
          </a:p>
          <a:p>
            <a:pPr>
              <a:spcBef>
                <a:spcPct val="0"/>
              </a:spcBef>
            </a:pPr>
            <a:r>
              <a:rPr lang="en-US" altLang="en-US" sz="3200" b="1" dirty="0"/>
              <a:t>	         </a:t>
            </a:r>
          </a:p>
          <a:p>
            <a:pPr>
              <a:spcBef>
                <a:spcPct val="0"/>
              </a:spcBef>
            </a:pPr>
            <a:r>
              <a:rPr lang="en-US" altLang="en-US" sz="3200" b="1" dirty="0"/>
              <a:t>	          8 + 6 =   </a:t>
            </a:r>
            <a:r>
              <a:rPr lang="en-US" altLang="en-US" sz="3200" b="1" u="sng" dirty="0"/>
              <a:t>14 </a:t>
            </a:r>
            <a:r>
              <a:rPr lang="en-US" altLang="en-US" sz="3200" b="1" dirty="0"/>
              <a:t>           </a:t>
            </a:r>
            <a:r>
              <a:rPr lang="en-US" altLang="en-US" sz="3200" u="sng" dirty="0">
                <a:solidFill>
                  <a:srgbClr val="3366FF"/>
                </a:solidFill>
              </a:rPr>
              <a:t>30 + 6</a:t>
            </a:r>
          </a:p>
          <a:p>
            <a:pPr>
              <a:spcBef>
                <a:spcPct val="0"/>
              </a:spcBef>
            </a:pPr>
            <a:endParaRPr lang="en-US" altLang="en-US" sz="3200" b="1" dirty="0"/>
          </a:p>
          <a:p>
            <a:pPr>
              <a:spcBef>
                <a:spcPct val="0"/>
              </a:spcBef>
            </a:pPr>
            <a:r>
              <a:rPr lang="en-US" altLang="en-US" sz="3200" b="1" dirty="0"/>
              <a:t>                                = 84            </a:t>
            </a:r>
            <a:r>
              <a:rPr lang="en-US" altLang="en-US" sz="3200" dirty="0">
                <a:solidFill>
                  <a:srgbClr val="3366FF"/>
                </a:solidFill>
              </a:rPr>
              <a:t>70 + 14 = 84</a:t>
            </a:r>
          </a:p>
        </p:txBody>
      </p:sp>
      <p:sp>
        <p:nvSpPr>
          <p:cNvPr id="3" name="TextBox 2"/>
          <p:cNvSpPr txBox="1"/>
          <p:nvPr/>
        </p:nvSpPr>
        <p:spPr>
          <a:xfrm>
            <a:off x="3940629" y="271359"/>
            <a:ext cx="3635828" cy="923330"/>
          </a:xfrm>
          <a:prstGeom prst="rect">
            <a:avLst/>
          </a:prstGeom>
          <a:noFill/>
        </p:spPr>
        <p:txBody>
          <a:bodyPr wrap="square" rtlCol="0">
            <a:spAutoFit/>
          </a:bodyPr>
          <a:lstStyle/>
          <a:p>
            <a:r>
              <a:rPr lang="en-GB" sz="5400" dirty="0" smtClean="0"/>
              <a:t>Addition</a:t>
            </a:r>
            <a:endParaRPr lang="en-US" sz="5400" dirty="0"/>
          </a:p>
        </p:txBody>
      </p:sp>
    </p:spTree>
    <p:extLst>
      <p:ext uri="{BB962C8B-B14F-4D97-AF65-F5344CB8AC3E}">
        <p14:creationId xmlns:p14="http://schemas.microsoft.com/office/powerpoint/2010/main" val="1269671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1501" y="1348800"/>
            <a:ext cx="11299372" cy="5509200"/>
          </a:xfrm>
          <a:prstGeom prst="rect">
            <a:avLst/>
          </a:prstGeom>
        </p:spPr>
        <p:txBody>
          <a:bodyPr wrap="square">
            <a:spAutoFit/>
          </a:bodyPr>
          <a:lstStyle/>
          <a:p>
            <a:pPr>
              <a:spcBef>
                <a:spcPct val="0"/>
              </a:spcBef>
            </a:pPr>
            <a:r>
              <a:rPr lang="en-US" altLang="en-US" sz="3200" u="sng" dirty="0"/>
              <a:t>Addition – Lower KS2</a:t>
            </a:r>
          </a:p>
          <a:p>
            <a:pPr>
              <a:spcBef>
                <a:spcPct val="0"/>
              </a:spcBef>
            </a:pPr>
            <a:endParaRPr lang="en-US" altLang="en-US" sz="3200" u="sng" dirty="0"/>
          </a:p>
          <a:p>
            <a:pPr>
              <a:spcBef>
                <a:spcPct val="0"/>
              </a:spcBef>
            </a:pPr>
            <a:r>
              <a:rPr lang="en-US" altLang="en-US" sz="3200" dirty="0"/>
              <a:t>Expanded methods in columns:</a:t>
            </a:r>
          </a:p>
          <a:p>
            <a:pPr>
              <a:spcBef>
                <a:spcPct val="0"/>
              </a:spcBef>
            </a:pPr>
            <a:endParaRPr lang="en-US" altLang="en-US" sz="3200" dirty="0"/>
          </a:p>
          <a:p>
            <a:pPr>
              <a:spcBef>
                <a:spcPct val="0"/>
              </a:spcBef>
            </a:pPr>
            <a:r>
              <a:rPr lang="en-US" altLang="en-US" sz="3200" dirty="0"/>
              <a:t>Children’s understanding of place value has to be </a:t>
            </a:r>
            <a:r>
              <a:rPr lang="en-US" altLang="en-US" sz="3200" b="1" dirty="0"/>
              <a:t>secure</a:t>
            </a:r>
            <a:r>
              <a:rPr lang="en-US" altLang="en-US" sz="3200" dirty="0"/>
              <a:t>. </a:t>
            </a:r>
            <a:endParaRPr lang="en-US" altLang="en-US" sz="3200" b="1" dirty="0"/>
          </a:p>
          <a:p>
            <a:pPr>
              <a:spcBef>
                <a:spcPct val="0"/>
              </a:spcBef>
            </a:pPr>
            <a:r>
              <a:rPr lang="en-US" altLang="en-US" sz="3200" dirty="0"/>
              <a:t>48 + 36 = 84</a:t>
            </a:r>
          </a:p>
          <a:p>
            <a:pPr>
              <a:spcBef>
                <a:spcPct val="0"/>
              </a:spcBef>
            </a:pPr>
            <a:r>
              <a:rPr lang="en-US" altLang="en-US" sz="3200" dirty="0"/>
              <a:t>			4 8</a:t>
            </a:r>
          </a:p>
          <a:p>
            <a:pPr>
              <a:spcBef>
                <a:spcPct val="0"/>
              </a:spcBef>
            </a:pPr>
            <a:r>
              <a:rPr lang="en-US" altLang="en-US" sz="3200" dirty="0"/>
              <a:t>			</a:t>
            </a:r>
            <a:r>
              <a:rPr lang="en-US" altLang="en-US" sz="3200" u="sng" dirty="0"/>
              <a:t>3 6 +</a:t>
            </a:r>
          </a:p>
          <a:p>
            <a:pPr>
              <a:spcBef>
                <a:spcPct val="0"/>
              </a:spcBef>
            </a:pPr>
            <a:r>
              <a:rPr lang="en-US" altLang="en-US" sz="3200" dirty="0"/>
              <a:t>			</a:t>
            </a:r>
            <a:r>
              <a:rPr lang="en-US" altLang="en-US" sz="3200" dirty="0">
                <a:solidFill>
                  <a:srgbClr val="000000"/>
                </a:solidFill>
              </a:rPr>
              <a:t>1 4 – </a:t>
            </a:r>
            <a:r>
              <a:rPr lang="en-US" altLang="en-US" sz="3200" dirty="0">
                <a:solidFill>
                  <a:srgbClr val="3366FF"/>
                </a:solidFill>
              </a:rPr>
              <a:t>adding units first</a:t>
            </a:r>
          </a:p>
          <a:p>
            <a:pPr>
              <a:spcBef>
                <a:spcPct val="0"/>
              </a:spcBef>
            </a:pPr>
            <a:r>
              <a:rPr lang="en-US" altLang="en-US" sz="3200" dirty="0">
                <a:solidFill>
                  <a:srgbClr val="3366FF"/>
                </a:solidFill>
              </a:rPr>
              <a:t>			</a:t>
            </a:r>
            <a:r>
              <a:rPr lang="en-US" altLang="en-US" sz="3200" u="sng" dirty="0">
                <a:solidFill>
                  <a:srgbClr val="000000"/>
                </a:solidFill>
              </a:rPr>
              <a:t>7 0 </a:t>
            </a:r>
            <a:r>
              <a:rPr lang="en-US" altLang="en-US" sz="3200" dirty="0">
                <a:solidFill>
                  <a:srgbClr val="000000"/>
                </a:solidFill>
              </a:rPr>
              <a:t>– </a:t>
            </a:r>
            <a:r>
              <a:rPr lang="en-US" altLang="en-US" sz="3200" dirty="0">
                <a:solidFill>
                  <a:srgbClr val="3366FF"/>
                </a:solidFill>
              </a:rPr>
              <a:t>adding tens</a:t>
            </a:r>
          </a:p>
          <a:p>
            <a:pPr>
              <a:spcBef>
                <a:spcPct val="0"/>
              </a:spcBef>
            </a:pPr>
            <a:r>
              <a:rPr lang="en-US" altLang="en-US" sz="3200" dirty="0"/>
              <a:t>			8 4</a:t>
            </a:r>
          </a:p>
        </p:txBody>
      </p:sp>
      <p:sp>
        <p:nvSpPr>
          <p:cNvPr id="3" name="Rectangle 2"/>
          <p:cNvSpPr/>
          <p:nvPr/>
        </p:nvSpPr>
        <p:spPr>
          <a:xfrm>
            <a:off x="4397828" y="196334"/>
            <a:ext cx="2148345" cy="769441"/>
          </a:xfrm>
          <a:prstGeom prst="rect">
            <a:avLst/>
          </a:prstGeom>
        </p:spPr>
        <p:txBody>
          <a:bodyPr wrap="none">
            <a:spAutoFit/>
          </a:bodyPr>
          <a:lstStyle/>
          <a:p>
            <a:r>
              <a:rPr lang="en-GB" sz="4400" dirty="0" smtClean="0"/>
              <a:t>Addition</a:t>
            </a:r>
            <a:endParaRPr lang="en-US" sz="4400" dirty="0"/>
          </a:p>
        </p:txBody>
      </p:sp>
    </p:spTree>
    <p:extLst>
      <p:ext uri="{BB962C8B-B14F-4D97-AF65-F5344CB8AC3E}">
        <p14:creationId xmlns:p14="http://schemas.microsoft.com/office/powerpoint/2010/main" val="33772095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584182"/>
            <a:ext cx="11952514" cy="5016758"/>
          </a:xfrm>
          <a:prstGeom prst="rect">
            <a:avLst/>
          </a:prstGeom>
        </p:spPr>
        <p:txBody>
          <a:bodyPr wrap="square">
            <a:spAutoFit/>
          </a:bodyPr>
          <a:lstStyle/>
          <a:p>
            <a:pPr>
              <a:spcBef>
                <a:spcPct val="0"/>
              </a:spcBef>
            </a:pPr>
            <a:r>
              <a:rPr lang="en-US" altLang="en-US" sz="3200" u="sng" dirty="0"/>
              <a:t>Addition – Upper KS2</a:t>
            </a:r>
          </a:p>
          <a:p>
            <a:pPr>
              <a:spcBef>
                <a:spcPct val="0"/>
              </a:spcBef>
            </a:pPr>
            <a:endParaRPr lang="en-US" altLang="en-US" sz="3200" u="sng" dirty="0"/>
          </a:p>
          <a:p>
            <a:pPr>
              <a:spcBef>
                <a:spcPct val="0"/>
              </a:spcBef>
            </a:pPr>
            <a:r>
              <a:rPr lang="en-US" altLang="en-US" sz="3200" dirty="0"/>
              <a:t>Column Method:</a:t>
            </a:r>
          </a:p>
          <a:p>
            <a:pPr>
              <a:spcBef>
                <a:spcPct val="0"/>
              </a:spcBef>
            </a:pPr>
            <a:endParaRPr lang="en-US" altLang="en-US" sz="3200" dirty="0"/>
          </a:p>
          <a:p>
            <a:pPr>
              <a:spcBef>
                <a:spcPct val="0"/>
              </a:spcBef>
            </a:pPr>
            <a:r>
              <a:rPr lang="en-US" altLang="en-US" sz="3200" dirty="0"/>
              <a:t>This method remains efficient when adding larger numbers and decimals.  It is a quick and reliable method. </a:t>
            </a:r>
            <a:endParaRPr lang="en-US" altLang="en-US" sz="3200" b="1" dirty="0"/>
          </a:p>
          <a:p>
            <a:pPr>
              <a:spcBef>
                <a:spcPct val="0"/>
              </a:spcBef>
            </a:pPr>
            <a:r>
              <a:rPr lang="en-US" altLang="en-US" sz="3200" dirty="0"/>
              <a:t>48 + 36 = 84</a:t>
            </a:r>
          </a:p>
          <a:p>
            <a:pPr>
              <a:spcBef>
                <a:spcPct val="0"/>
              </a:spcBef>
            </a:pPr>
            <a:r>
              <a:rPr lang="en-US" altLang="en-US" sz="3200" dirty="0"/>
              <a:t>			4 8</a:t>
            </a:r>
          </a:p>
          <a:p>
            <a:pPr>
              <a:spcBef>
                <a:spcPct val="0"/>
              </a:spcBef>
            </a:pPr>
            <a:r>
              <a:rPr lang="en-US" altLang="en-US" sz="3200" dirty="0"/>
              <a:t>			</a:t>
            </a:r>
            <a:r>
              <a:rPr lang="en-US" altLang="en-US" sz="3200" dirty="0" smtClean="0"/>
              <a:t>3</a:t>
            </a:r>
            <a:r>
              <a:rPr lang="en-US" altLang="en-US" sz="2000" dirty="0" smtClean="0">
                <a:solidFill>
                  <a:srgbClr val="FF0000"/>
                </a:solidFill>
              </a:rPr>
              <a:t>1</a:t>
            </a:r>
            <a:r>
              <a:rPr lang="en-US" altLang="en-US" sz="3200" dirty="0" smtClean="0"/>
              <a:t> </a:t>
            </a:r>
            <a:r>
              <a:rPr lang="en-US" altLang="en-US" sz="3200" dirty="0"/>
              <a:t>6 </a:t>
            </a:r>
            <a:r>
              <a:rPr lang="en-US" altLang="en-US" sz="3200" dirty="0" smtClean="0"/>
              <a:t>+          </a:t>
            </a:r>
            <a:r>
              <a:rPr lang="en-US" altLang="en-US" sz="3200" dirty="0">
                <a:solidFill>
                  <a:srgbClr val="FF0000"/>
                </a:solidFill>
              </a:rPr>
              <a:t>carrying ‘ten</a:t>
            </a:r>
            <a:r>
              <a:rPr lang="en-US" altLang="en-US" sz="3200" dirty="0" smtClean="0">
                <a:solidFill>
                  <a:srgbClr val="FF0000"/>
                </a:solidFill>
              </a:rPr>
              <a:t>’</a:t>
            </a:r>
            <a:endParaRPr lang="en-US" altLang="en-US" sz="3200" dirty="0">
              <a:solidFill>
                <a:srgbClr val="FF0000"/>
              </a:solidFill>
            </a:endParaRPr>
          </a:p>
          <a:p>
            <a:pPr>
              <a:spcBef>
                <a:spcPct val="0"/>
              </a:spcBef>
            </a:pPr>
            <a:r>
              <a:rPr lang="en-US" altLang="en-US" sz="3200" dirty="0"/>
              <a:t>			</a:t>
            </a:r>
            <a:r>
              <a:rPr lang="en-US" altLang="en-US" sz="3200" u="sng" dirty="0">
                <a:solidFill>
                  <a:srgbClr val="000000"/>
                </a:solidFill>
              </a:rPr>
              <a:t>8 4 </a:t>
            </a:r>
            <a:endParaRPr lang="en-US" sz="3200" dirty="0"/>
          </a:p>
        </p:txBody>
      </p:sp>
      <p:sp>
        <p:nvSpPr>
          <p:cNvPr id="3" name="TextBox 2"/>
          <p:cNvSpPr txBox="1"/>
          <p:nvPr/>
        </p:nvSpPr>
        <p:spPr>
          <a:xfrm>
            <a:off x="3483429" y="336673"/>
            <a:ext cx="3701142" cy="923330"/>
          </a:xfrm>
          <a:prstGeom prst="rect">
            <a:avLst/>
          </a:prstGeom>
          <a:noFill/>
        </p:spPr>
        <p:txBody>
          <a:bodyPr wrap="square" rtlCol="0">
            <a:spAutoFit/>
          </a:bodyPr>
          <a:lstStyle/>
          <a:p>
            <a:r>
              <a:rPr lang="en-GB" sz="5400" dirty="0" smtClean="0"/>
              <a:t>Addition</a:t>
            </a:r>
            <a:endParaRPr lang="en-US" sz="5400" dirty="0"/>
          </a:p>
        </p:txBody>
      </p:sp>
      <p:cxnSp>
        <p:nvCxnSpPr>
          <p:cNvPr id="5" name="Straight Connector 4"/>
          <p:cNvCxnSpPr/>
          <p:nvPr/>
        </p:nvCxnSpPr>
        <p:spPr>
          <a:xfrm>
            <a:off x="2830286" y="6008914"/>
            <a:ext cx="653143" cy="21772"/>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7619027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7714" y="1310866"/>
            <a:ext cx="11800113" cy="2677656"/>
          </a:xfrm>
          <a:prstGeom prst="rect">
            <a:avLst/>
          </a:prstGeom>
        </p:spPr>
        <p:txBody>
          <a:bodyPr wrap="square">
            <a:spAutoFit/>
          </a:bodyPr>
          <a:lstStyle/>
          <a:p>
            <a:pPr>
              <a:spcBef>
                <a:spcPct val="0"/>
              </a:spcBef>
            </a:pPr>
            <a:r>
              <a:rPr lang="en-US" altLang="en-US" sz="2800" u="sng" dirty="0"/>
              <a:t>Subtraction – Lower KS2</a:t>
            </a:r>
          </a:p>
          <a:p>
            <a:pPr>
              <a:spcBef>
                <a:spcPct val="0"/>
              </a:spcBef>
            </a:pPr>
            <a:endParaRPr lang="en-US" altLang="en-US" sz="2800" dirty="0"/>
          </a:p>
          <a:p>
            <a:pPr>
              <a:spcBef>
                <a:spcPct val="0"/>
              </a:spcBef>
            </a:pPr>
            <a:r>
              <a:rPr lang="en-US" altLang="en-US" sz="2800" dirty="0"/>
              <a:t>Counting On </a:t>
            </a:r>
            <a:r>
              <a:rPr lang="en-US" altLang="en-US" sz="2800" dirty="0">
                <a:solidFill>
                  <a:srgbClr val="FF0000"/>
                </a:solidFill>
              </a:rPr>
              <a:t>‘Finding the difference’</a:t>
            </a:r>
          </a:p>
          <a:p>
            <a:pPr>
              <a:spcBef>
                <a:spcPct val="0"/>
              </a:spcBef>
            </a:pPr>
            <a:endParaRPr lang="en-US" altLang="en-US" sz="2800" u="sng" dirty="0"/>
          </a:p>
          <a:p>
            <a:pPr>
              <a:spcBef>
                <a:spcPct val="0"/>
              </a:spcBef>
              <a:buFontTx/>
              <a:buChar char="-"/>
            </a:pPr>
            <a:r>
              <a:rPr lang="en-US" altLang="en-US" sz="2800" dirty="0"/>
              <a:t>Count on from the smallest to the largest once again bridging through ten or a multiple of ten</a:t>
            </a:r>
            <a:r>
              <a:rPr lang="en-US" altLang="en-US" sz="1400" dirty="0"/>
              <a:t>.  </a:t>
            </a:r>
          </a:p>
        </p:txBody>
      </p:sp>
      <p:sp>
        <p:nvSpPr>
          <p:cNvPr id="3" name="TextBox 2"/>
          <p:cNvSpPr txBox="1"/>
          <p:nvPr/>
        </p:nvSpPr>
        <p:spPr>
          <a:xfrm>
            <a:off x="3722915" y="653143"/>
            <a:ext cx="4027714" cy="830997"/>
          </a:xfrm>
          <a:prstGeom prst="rect">
            <a:avLst/>
          </a:prstGeom>
          <a:noFill/>
        </p:spPr>
        <p:txBody>
          <a:bodyPr wrap="square" rtlCol="0">
            <a:spAutoFit/>
          </a:bodyPr>
          <a:lstStyle/>
          <a:p>
            <a:r>
              <a:rPr lang="en-GB" sz="4800" dirty="0" smtClean="0"/>
              <a:t>Subtraction</a:t>
            </a:r>
            <a:endParaRPr lang="en-US" sz="4800" dirty="0"/>
          </a:p>
        </p:txBody>
      </p:sp>
      <p:pic>
        <p:nvPicPr>
          <p:cNvPr id="4" name="Picture 3"/>
          <p:cNvPicPr>
            <a:picLocks noChangeAspect="1"/>
          </p:cNvPicPr>
          <p:nvPr/>
        </p:nvPicPr>
        <p:blipFill>
          <a:blip r:embed="rId2"/>
          <a:stretch>
            <a:fillRect/>
          </a:stretch>
        </p:blipFill>
        <p:spPr>
          <a:xfrm>
            <a:off x="629236" y="4246195"/>
            <a:ext cx="6751278" cy="1954317"/>
          </a:xfrm>
          <a:prstGeom prst="rect">
            <a:avLst/>
          </a:prstGeom>
        </p:spPr>
      </p:pic>
      <p:sp>
        <p:nvSpPr>
          <p:cNvPr id="5" name="TextBox 2"/>
          <p:cNvSpPr txBox="1">
            <a:spLocks noChangeArrowheads="1"/>
          </p:cNvSpPr>
          <p:nvPr/>
        </p:nvSpPr>
        <p:spPr bwMode="auto">
          <a:xfrm>
            <a:off x="7380514" y="4246195"/>
            <a:ext cx="463731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Tx/>
              <a:buNone/>
            </a:pPr>
            <a:r>
              <a:rPr lang="en-US" altLang="en-US" sz="2800" dirty="0"/>
              <a:t>74 – 38 = (2 + 30 + 4) = 36</a:t>
            </a:r>
          </a:p>
        </p:txBody>
      </p:sp>
    </p:spTree>
    <p:extLst>
      <p:ext uri="{BB962C8B-B14F-4D97-AF65-F5344CB8AC3E}">
        <p14:creationId xmlns:p14="http://schemas.microsoft.com/office/powerpoint/2010/main" val="37970016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a:spLocks noChangeArrowheads="1"/>
          </p:cNvSpPr>
          <p:nvPr/>
        </p:nvSpPr>
        <p:spPr bwMode="auto">
          <a:xfrm>
            <a:off x="539750" y="1412875"/>
            <a:ext cx="8208963"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Tx/>
              <a:buNone/>
            </a:pPr>
            <a:r>
              <a:rPr lang="en-US" altLang="en-US" sz="2400" u="sng" dirty="0"/>
              <a:t>Subtraction – Lower KS2</a:t>
            </a:r>
          </a:p>
          <a:p>
            <a:pPr eaLnBrk="1" hangingPunct="1">
              <a:spcBef>
                <a:spcPct val="0"/>
              </a:spcBef>
              <a:buFontTx/>
              <a:buNone/>
            </a:pPr>
            <a:endParaRPr lang="en-US" altLang="en-US" sz="2400" u="sng" dirty="0"/>
          </a:p>
          <a:p>
            <a:pPr eaLnBrk="1" hangingPunct="1">
              <a:spcBef>
                <a:spcPct val="0"/>
              </a:spcBef>
              <a:buFontTx/>
              <a:buNone/>
            </a:pPr>
            <a:r>
              <a:rPr lang="en-US" altLang="en-US" sz="2400" dirty="0"/>
              <a:t>Partitioning:</a:t>
            </a:r>
          </a:p>
          <a:p>
            <a:pPr eaLnBrk="1" hangingPunct="1">
              <a:spcBef>
                <a:spcPct val="0"/>
              </a:spcBef>
              <a:buFontTx/>
              <a:buNone/>
            </a:pPr>
            <a:endParaRPr lang="en-US" altLang="en-US" sz="2400" b="1" dirty="0"/>
          </a:p>
        </p:txBody>
      </p:sp>
      <p:pic>
        <p:nvPicPr>
          <p:cNvPr id="3"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4231" y="1682751"/>
            <a:ext cx="6520746" cy="4260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p:cNvSpPr txBox="1"/>
          <p:nvPr/>
        </p:nvSpPr>
        <p:spPr>
          <a:xfrm>
            <a:off x="4158344" y="301318"/>
            <a:ext cx="4027714" cy="830997"/>
          </a:xfrm>
          <a:prstGeom prst="rect">
            <a:avLst/>
          </a:prstGeom>
          <a:noFill/>
        </p:spPr>
        <p:txBody>
          <a:bodyPr wrap="square" rtlCol="0">
            <a:spAutoFit/>
          </a:bodyPr>
          <a:lstStyle/>
          <a:p>
            <a:r>
              <a:rPr lang="en-GB" sz="4800" dirty="0" smtClean="0"/>
              <a:t>Subtraction</a:t>
            </a:r>
            <a:endParaRPr lang="en-US" sz="4800" dirty="0"/>
          </a:p>
        </p:txBody>
      </p:sp>
    </p:spTree>
    <p:extLst>
      <p:ext uri="{BB962C8B-B14F-4D97-AF65-F5344CB8AC3E}">
        <p14:creationId xmlns:p14="http://schemas.microsoft.com/office/powerpoint/2010/main" val="42306863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a:spLocks noChangeArrowheads="1"/>
          </p:cNvSpPr>
          <p:nvPr/>
        </p:nvSpPr>
        <p:spPr bwMode="auto">
          <a:xfrm>
            <a:off x="539750" y="1412875"/>
            <a:ext cx="8208963"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Tx/>
              <a:buNone/>
            </a:pPr>
            <a:r>
              <a:rPr lang="en-US" altLang="en-US" sz="2400" u="sng" dirty="0"/>
              <a:t>Subtraction – Lower KS2</a:t>
            </a:r>
          </a:p>
          <a:p>
            <a:pPr eaLnBrk="1" hangingPunct="1">
              <a:spcBef>
                <a:spcPct val="0"/>
              </a:spcBef>
              <a:buFontTx/>
              <a:buNone/>
            </a:pPr>
            <a:endParaRPr lang="en-US" altLang="en-US" sz="2400" u="sng" dirty="0"/>
          </a:p>
          <a:p>
            <a:pPr eaLnBrk="1" hangingPunct="1">
              <a:spcBef>
                <a:spcPct val="0"/>
              </a:spcBef>
              <a:buFontTx/>
              <a:buNone/>
            </a:pPr>
            <a:r>
              <a:rPr lang="en-US" altLang="en-US" sz="2400" dirty="0"/>
              <a:t>Partitioning:</a:t>
            </a:r>
          </a:p>
          <a:p>
            <a:pPr eaLnBrk="1" hangingPunct="1">
              <a:spcBef>
                <a:spcPct val="0"/>
              </a:spcBef>
              <a:buFontTx/>
              <a:buNone/>
            </a:pPr>
            <a:endParaRPr lang="en-US" altLang="en-US" sz="2400" dirty="0"/>
          </a:p>
        </p:txBody>
      </p:sp>
      <p:pic>
        <p:nvPicPr>
          <p:cNvPr id="3"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4231" y="1892299"/>
            <a:ext cx="6738604" cy="37682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930700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011363" y="2456904"/>
            <a:ext cx="9656637" cy="4248172"/>
          </a:xfrm>
          <a:prstGeom prst="rect">
            <a:avLst/>
          </a:prstGeom>
        </p:spPr>
      </p:pic>
      <p:sp>
        <p:nvSpPr>
          <p:cNvPr id="4" name="Rectangle 3"/>
          <p:cNvSpPr/>
          <p:nvPr/>
        </p:nvSpPr>
        <p:spPr>
          <a:xfrm>
            <a:off x="696630" y="1154277"/>
            <a:ext cx="5736122" cy="584775"/>
          </a:xfrm>
          <a:prstGeom prst="rect">
            <a:avLst/>
          </a:prstGeom>
        </p:spPr>
        <p:txBody>
          <a:bodyPr wrap="none">
            <a:spAutoFit/>
          </a:bodyPr>
          <a:lstStyle/>
          <a:p>
            <a:pPr>
              <a:spcBef>
                <a:spcPct val="0"/>
              </a:spcBef>
            </a:pPr>
            <a:r>
              <a:rPr lang="en-US" altLang="en-US" sz="3200" u="sng" dirty="0"/>
              <a:t>Subtraction – Lower &amp; Upper KS2</a:t>
            </a:r>
          </a:p>
        </p:txBody>
      </p:sp>
    </p:spTree>
    <p:extLst>
      <p:ext uri="{BB962C8B-B14F-4D97-AF65-F5344CB8AC3E}">
        <p14:creationId xmlns:p14="http://schemas.microsoft.com/office/powerpoint/2010/main" val="29855074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850572" y="2369818"/>
            <a:ext cx="6892476" cy="4194617"/>
          </a:xfrm>
          <a:prstGeom prst="rect">
            <a:avLst/>
          </a:prstGeom>
        </p:spPr>
      </p:pic>
      <p:sp>
        <p:nvSpPr>
          <p:cNvPr id="3" name="TextBox 1"/>
          <p:cNvSpPr txBox="1">
            <a:spLocks noChangeArrowheads="1"/>
          </p:cNvSpPr>
          <p:nvPr/>
        </p:nvSpPr>
        <p:spPr bwMode="auto">
          <a:xfrm>
            <a:off x="779236" y="1216932"/>
            <a:ext cx="820896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Tx/>
              <a:buNone/>
            </a:pPr>
            <a:r>
              <a:rPr lang="en-US" altLang="en-US" u="sng" dirty="0"/>
              <a:t>Subtraction –Upper KS2</a:t>
            </a:r>
          </a:p>
        </p:txBody>
      </p:sp>
    </p:spTree>
    <p:extLst>
      <p:ext uri="{BB962C8B-B14F-4D97-AF65-F5344CB8AC3E}">
        <p14:creationId xmlns:p14="http://schemas.microsoft.com/office/powerpoint/2010/main" val="5211730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88270" y="1870529"/>
            <a:ext cx="3670073" cy="4215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1"/>
          <p:cNvSpPr>
            <a:spLocks noChangeArrowheads="1"/>
          </p:cNvSpPr>
          <p:nvPr/>
        </p:nvSpPr>
        <p:spPr bwMode="auto">
          <a:xfrm>
            <a:off x="4567918" y="2573338"/>
            <a:ext cx="4572000" cy="3908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Tx/>
              <a:buNone/>
            </a:pPr>
            <a:r>
              <a:rPr lang="en-US" altLang="en-US" sz="2800" dirty="0"/>
              <a:t>Liam spends £14 altogether on the Big Wheel and the Rollercoaster.</a:t>
            </a:r>
          </a:p>
          <a:p>
            <a:pPr eaLnBrk="1" hangingPunct="1">
              <a:spcBef>
                <a:spcPct val="0"/>
              </a:spcBef>
              <a:buFontTx/>
              <a:buNone/>
            </a:pPr>
            <a:r>
              <a:rPr lang="en-US" altLang="en-US" sz="2800" dirty="0"/>
              <a:t>He goes on the Big Wheel twice.</a:t>
            </a:r>
          </a:p>
          <a:p>
            <a:pPr eaLnBrk="1" hangingPunct="1">
              <a:spcBef>
                <a:spcPct val="0"/>
              </a:spcBef>
              <a:buFontTx/>
              <a:buNone/>
            </a:pPr>
            <a:r>
              <a:rPr lang="en-US" altLang="en-US" sz="2800" dirty="0"/>
              <a:t>How many times does he go on the Rollercoaster?</a:t>
            </a:r>
            <a:r>
              <a:rPr lang="en-US" altLang="en-US" sz="2400" dirty="0"/>
              <a:t>	</a:t>
            </a:r>
          </a:p>
        </p:txBody>
      </p:sp>
      <p:sp>
        <p:nvSpPr>
          <p:cNvPr id="4" name="TextBox 3"/>
          <p:cNvSpPr txBox="1"/>
          <p:nvPr/>
        </p:nvSpPr>
        <p:spPr>
          <a:xfrm>
            <a:off x="2024743" y="413657"/>
            <a:ext cx="7115175" cy="584775"/>
          </a:xfrm>
          <a:prstGeom prst="rect">
            <a:avLst/>
          </a:prstGeom>
          <a:noFill/>
        </p:spPr>
        <p:txBody>
          <a:bodyPr wrap="square" rtlCol="0">
            <a:spAutoFit/>
          </a:bodyPr>
          <a:lstStyle/>
          <a:p>
            <a:r>
              <a:rPr lang="en-GB" sz="3200" dirty="0" smtClean="0"/>
              <a:t>Word Problems</a:t>
            </a:r>
            <a:endParaRPr lang="en-US" sz="3200" dirty="0"/>
          </a:p>
        </p:txBody>
      </p:sp>
    </p:spTree>
    <p:extLst>
      <p:ext uri="{BB962C8B-B14F-4D97-AF65-F5344CB8AC3E}">
        <p14:creationId xmlns:p14="http://schemas.microsoft.com/office/powerpoint/2010/main" val="34359930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468313" y="2781300"/>
            <a:ext cx="8280400"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Tx/>
              <a:buNone/>
            </a:pPr>
            <a:r>
              <a:rPr lang="en-US" altLang="en-US" sz="3600" dirty="0"/>
              <a:t>Dev and Joe each buy a book.</a:t>
            </a:r>
          </a:p>
          <a:p>
            <a:pPr eaLnBrk="1" hangingPunct="1">
              <a:spcBef>
                <a:spcPct val="0"/>
              </a:spcBef>
              <a:buFontTx/>
              <a:buNone/>
            </a:pPr>
            <a:r>
              <a:rPr lang="en-US" altLang="en-US" sz="3600" dirty="0"/>
              <a:t>Dev pays with a £5 note and gets £1.05 change.</a:t>
            </a:r>
          </a:p>
          <a:p>
            <a:pPr eaLnBrk="1" hangingPunct="1">
              <a:spcBef>
                <a:spcPct val="0"/>
              </a:spcBef>
              <a:buFontTx/>
              <a:buNone/>
            </a:pPr>
            <a:r>
              <a:rPr lang="en-US" altLang="en-US" sz="3600" dirty="0"/>
              <a:t>Joe’s book costs £7</a:t>
            </a:r>
          </a:p>
          <a:p>
            <a:pPr eaLnBrk="1" hangingPunct="1">
              <a:spcBef>
                <a:spcPct val="0"/>
              </a:spcBef>
              <a:buFontTx/>
              <a:buNone/>
            </a:pPr>
            <a:r>
              <a:rPr lang="en-US" altLang="en-US" sz="3600" dirty="0"/>
              <a:t>How much </a:t>
            </a:r>
            <a:r>
              <a:rPr lang="en-US" altLang="en-US" sz="3600" b="1" dirty="0"/>
              <a:t>more</a:t>
            </a:r>
            <a:r>
              <a:rPr lang="en-US" altLang="en-US" sz="3600" dirty="0"/>
              <a:t> does Joe’s book cost than Dev’s book?</a:t>
            </a:r>
            <a:r>
              <a:rPr lang="en-US" altLang="en-US" sz="1800" dirty="0"/>
              <a:t>	</a:t>
            </a:r>
          </a:p>
        </p:txBody>
      </p:sp>
      <p:sp>
        <p:nvSpPr>
          <p:cNvPr id="3" name="TextBox 2"/>
          <p:cNvSpPr txBox="1"/>
          <p:nvPr/>
        </p:nvSpPr>
        <p:spPr>
          <a:xfrm>
            <a:off x="2024743" y="413657"/>
            <a:ext cx="7115175" cy="584775"/>
          </a:xfrm>
          <a:prstGeom prst="rect">
            <a:avLst/>
          </a:prstGeom>
          <a:noFill/>
        </p:spPr>
        <p:txBody>
          <a:bodyPr wrap="square" rtlCol="0">
            <a:spAutoFit/>
          </a:bodyPr>
          <a:lstStyle/>
          <a:p>
            <a:r>
              <a:rPr lang="en-GB" sz="3200" dirty="0" smtClean="0"/>
              <a:t>Word Problems</a:t>
            </a:r>
            <a:endParaRPr lang="en-US" sz="3200" dirty="0"/>
          </a:p>
        </p:txBody>
      </p:sp>
    </p:spTree>
    <p:extLst>
      <p:ext uri="{BB962C8B-B14F-4D97-AF65-F5344CB8AC3E}">
        <p14:creationId xmlns:p14="http://schemas.microsoft.com/office/powerpoint/2010/main" val="40896895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67863" y="1239909"/>
            <a:ext cx="6096000" cy="2246769"/>
          </a:xfrm>
          <a:prstGeom prst="rect">
            <a:avLst/>
          </a:prstGeom>
        </p:spPr>
        <p:txBody>
          <a:bodyPr>
            <a:spAutoFit/>
          </a:bodyPr>
          <a:lstStyle/>
          <a:p>
            <a:pPr>
              <a:spcBef>
                <a:spcPct val="0"/>
              </a:spcBef>
            </a:pPr>
            <a:r>
              <a:rPr lang="en-US" altLang="en-US" sz="2800" u="sng" dirty="0"/>
              <a:t>Multiplication – Lower KS2</a:t>
            </a:r>
          </a:p>
          <a:p>
            <a:pPr>
              <a:spcBef>
                <a:spcPct val="0"/>
              </a:spcBef>
            </a:pPr>
            <a:endParaRPr lang="en-US" altLang="en-US" sz="2800" dirty="0"/>
          </a:p>
          <a:p>
            <a:pPr>
              <a:spcBef>
                <a:spcPct val="0"/>
              </a:spcBef>
            </a:pPr>
            <a:r>
              <a:rPr lang="en-US" altLang="en-US" sz="2800" dirty="0"/>
              <a:t>Grid Method:</a:t>
            </a:r>
          </a:p>
          <a:p>
            <a:pPr>
              <a:spcBef>
                <a:spcPct val="0"/>
              </a:spcBef>
            </a:pPr>
            <a:endParaRPr lang="en-US" altLang="en-US" sz="2800" dirty="0"/>
          </a:p>
          <a:p>
            <a:pPr>
              <a:spcBef>
                <a:spcPct val="0"/>
              </a:spcBef>
            </a:pPr>
            <a:r>
              <a:rPr lang="en-US" altLang="en-US" sz="2800" dirty="0"/>
              <a:t>43 X 6 </a:t>
            </a:r>
            <a:endParaRPr lang="en-US" sz="2800" dirty="0"/>
          </a:p>
        </p:txBody>
      </p:sp>
      <p:graphicFrame>
        <p:nvGraphicFramePr>
          <p:cNvPr id="4" name="Table 3"/>
          <p:cNvGraphicFramePr>
            <a:graphicFrameLocks noGrp="1"/>
          </p:cNvGraphicFramePr>
          <p:nvPr>
            <p:extLst>
              <p:ext uri="{D42A27DB-BD31-4B8C-83A1-F6EECF244321}">
                <p14:modId xmlns:p14="http://schemas.microsoft.com/office/powerpoint/2010/main" val="4189231753"/>
              </p:ext>
            </p:extLst>
          </p:nvPr>
        </p:nvGraphicFramePr>
        <p:xfrm>
          <a:off x="395286" y="3789361"/>
          <a:ext cx="2899706" cy="1838928"/>
        </p:xfrm>
        <a:graphic>
          <a:graphicData uri="http://schemas.openxmlformats.org/drawingml/2006/table">
            <a:tbl>
              <a:tblPr firstRow="1" bandRow="1">
                <a:tableStyleId>{5C22544A-7EE6-4342-B048-85BDC9FD1C3A}</a:tableStyleId>
              </a:tblPr>
              <a:tblGrid>
                <a:gridCol w="1449853">
                  <a:extLst>
                    <a:ext uri="{9D8B030D-6E8A-4147-A177-3AD203B41FA5}">
                      <a16:colId xmlns:a16="http://schemas.microsoft.com/office/drawing/2014/main" val="20000"/>
                    </a:ext>
                  </a:extLst>
                </a:gridCol>
                <a:gridCol w="1449853">
                  <a:extLst>
                    <a:ext uri="{9D8B030D-6E8A-4147-A177-3AD203B41FA5}">
                      <a16:colId xmlns:a16="http://schemas.microsoft.com/office/drawing/2014/main" val="20001"/>
                    </a:ext>
                  </a:extLst>
                </a:gridCol>
              </a:tblGrid>
              <a:tr h="459732">
                <a:tc>
                  <a:txBody>
                    <a:bodyPr/>
                    <a:lstStyle/>
                    <a:p>
                      <a:r>
                        <a:rPr lang="en-US" sz="1800" dirty="0" smtClean="0"/>
                        <a:t>    X</a:t>
                      </a:r>
                      <a:endParaRPr lang="en-US" sz="1800" dirty="0"/>
                    </a:p>
                  </a:txBody>
                  <a:tcPr marL="91455" marR="91455" marT="45700" marB="45700"/>
                </a:tc>
                <a:tc>
                  <a:txBody>
                    <a:bodyPr/>
                    <a:lstStyle/>
                    <a:p>
                      <a:r>
                        <a:rPr lang="en-US" sz="1800" dirty="0" smtClean="0"/>
                        <a:t>      </a:t>
                      </a:r>
                      <a:r>
                        <a:rPr lang="en-US" sz="1800" b="0" dirty="0" smtClean="0"/>
                        <a:t> </a:t>
                      </a:r>
                      <a:r>
                        <a:rPr lang="en-US" sz="1800" b="0" dirty="0" smtClean="0">
                          <a:solidFill>
                            <a:schemeClr val="tx1"/>
                          </a:solidFill>
                        </a:rPr>
                        <a:t>6</a:t>
                      </a:r>
                      <a:endParaRPr lang="en-US" sz="1800" b="0" dirty="0">
                        <a:solidFill>
                          <a:schemeClr val="tx1"/>
                        </a:solidFill>
                      </a:endParaRPr>
                    </a:p>
                  </a:txBody>
                  <a:tcPr marL="91455" marR="91455" marT="45700" marB="45700"/>
                </a:tc>
                <a:extLst>
                  <a:ext uri="{0D108BD9-81ED-4DB2-BD59-A6C34878D82A}">
                    <a16:rowId xmlns:a16="http://schemas.microsoft.com/office/drawing/2014/main" val="10000"/>
                  </a:ext>
                </a:extLst>
              </a:tr>
              <a:tr h="459732">
                <a:tc>
                  <a:txBody>
                    <a:bodyPr/>
                    <a:lstStyle/>
                    <a:p>
                      <a:r>
                        <a:rPr lang="en-US" sz="1800" dirty="0" smtClean="0"/>
                        <a:t>4 0</a:t>
                      </a:r>
                      <a:endParaRPr lang="en-US" sz="1800" dirty="0"/>
                    </a:p>
                  </a:txBody>
                  <a:tcPr marL="91455" marR="91455" marT="45700" marB="45700"/>
                </a:tc>
                <a:tc>
                  <a:txBody>
                    <a:bodyPr/>
                    <a:lstStyle/>
                    <a:p>
                      <a:r>
                        <a:rPr lang="en-US" sz="1800" dirty="0" smtClean="0"/>
                        <a:t> 2 4 0</a:t>
                      </a:r>
                      <a:endParaRPr lang="en-US" sz="1800" dirty="0"/>
                    </a:p>
                  </a:txBody>
                  <a:tcPr marL="91455" marR="91455" marT="45700" marB="45700"/>
                </a:tc>
                <a:extLst>
                  <a:ext uri="{0D108BD9-81ED-4DB2-BD59-A6C34878D82A}">
                    <a16:rowId xmlns:a16="http://schemas.microsoft.com/office/drawing/2014/main" val="10001"/>
                  </a:ext>
                </a:extLst>
              </a:tr>
              <a:tr h="459732">
                <a:tc>
                  <a:txBody>
                    <a:bodyPr/>
                    <a:lstStyle/>
                    <a:p>
                      <a:r>
                        <a:rPr lang="en-US" sz="1800" dirty="0" smtClean="0"/>
                        <a:t>   3</a:t>
                      </a:r>
                      <a:endParaRPr lang="en-US" sz="1800" dirty="0"/>
                    </a:p>
                  </a:txBody>
                  <a:tcPr marL="91455" marR="91455" marT="45700" marB="45700"/>
                </a:tc>
                <a:tc>
                  <a:txBody>
                    <a:bodyPr/>
                    <a:lstStyle/>
                    <a:p>
                      <a:r>
                        <a:rPr lang="en-US" sz="1800" dirty="0" smtClean="0"/>
                        <a:t>    1 8</a:t>
                      </a:r>
                      <a:endParaRPr lang="en-US" sz="1800" dirty="0"/>
                    </a:p>
                  </a:txBody>
                  <a:tcPr marL="91455" marR="91455" marT="45700" marB="45700"/>
                </a:tc>
                <a:extLst>
                  <a:ext uri="{0D108BD9-81ED-4DB2-BD59-A6C34878D82A}">
                    <a16:rowId xmlns:a16="http://schemas.microsoft.com/office/drawing/2014/main" val="10002"/>
                  </a:ext>
                </a:extLst>
              </a:tr>
              <a:tr h="459732">
                <a:tc>
                  <a:txBody>
                    <a:bodyPr/>
                    <a:lstStyle/>
                    <a:p>
                      <a:endParaRPr lang="en-US" sz="1800"/>
                    </a:p>
                  </a:txBody>
                  <a:tcPr marL="91455" marR="91455" marT="45700" marB="45700"/>
                </a:tc>
                <a:tc>
                  <a:txBody>
                    <a:bodyPr/>
                    <a:lstStyle/>
                    <a:p>
                      <a:r>
                        <a:rPr lang="en-US" sz="1800" dirty="0" smtClean="0"/>
                        <a:t> </a:t>
                      </a:r>
                      <a:r>
                        <a:rPr lang="en-US" sz="1800" dirty="0" smtClean="0">
                          <a:solidFill>
                            <a:srgbClr val="FF0000"/>
                          </a:solidFill>
                        </a:rPr>
                        <a:t>2 5 8</a:t>
                      </a:r>
                      <a:endParaRPr lang="en-US" sz="1800" dirty="0">
                        <a:solidFill>
                          <a:srgbClr val="FF0000"/>
                        </a:solidFill>
                      </a:endParaRPr>
                    </a:p>
                  </a:txBody>
                  <a:tcPr marL="91455" marR="91455" marT="45700" marB="45700"/>
                </a:tc>
                <a:extLst>
                  <a:ext uri="{0D108BD9-81ED-4DB2-BD59-A6C34878D82A}">
                    <a16:rowId xmlns:a16="http://schemas.microsoft.com/office/drawing/2014/main" val="10003"/>
                  </a:ext>
                </a:extLst>
              </a:tr>
            </a:tbl>
          </a:graphicData>
        </a:graphic>
      </p:graphicFrame>
      <p:sp>
        <p:nvSpPr>
          <p:cNvPr id="5" name="Rectangle 4"/>
          <p:cNvSpPr/>
          <p:nvPr/>
        </p:nvSpPr>
        <p:spPr>
          <a:xfrm>
            <a:off x="5650980" y="2760857"/>
            <a:ext cx="1625766" cy="584775"/>
          </a:xfrm>
          <a:prstGeom prst="rect">
            <a:avLst/>
          </a:prstGeom>
        </p:spPr>
        <p:txBody>
          <a:bodyPr wrap="none">
            <a:spAutoFit/>
          </a:bodyPr>
          <a:lstStyle/>
          <a:p>
            <a:r>
              <a:rPr lang="en-US" altLang="en-US" sz="3200" dirty="0"/>
              <a:t>124 X 32</a:t>
            </a:r>
            <a:endParaRPr lang="en-US" sz="3200" dirty="0"/>
          </a:p>
        </p:txBody>
      </p:sp>
      <p:graphicFrame>
        <p:nvGraphicFramePr>
          <p:cNvPr id="6" name="Table 5"/>
          <p:cNvGraphicFramePr>
            <a:graphicFrameLocks noGrp="1"/>
          </p:cNvGraphicFramePr>
          <p:nvPr>
            <p:extLst>
              <p:ext uri="{D42A27DB-BD31-4B8C-83A1-F6EECF244321}">
                <p14:modId xmlns:p14="http://schemas.microsoft.com/office/powerpoint/2010/main" val="806358378"/>
              </p:ext>
            </p:extLst>
          </p:nvPr>
        </p:nvGraphicFramePr>
        <p:xfrm>
          <a:off x="6393878" y="3713526"/>
          <a:ext cx="3527426" cy="1854200"/>
        </p:xfrm>
        <a:graphic>
          <a:graphicData uri="http://schemas.openxmlformats.org/drawingml/2006/table">
            <a:tbl>
              <a:tblPr firstRow="1" bandRow="1">
                <a:tableStyleId>{5C22544A-7EE6-4342-B048-85BDC9FD1C3A}</a:tableStyleId>
              </a:tblPr>
              <a:tblGrid>
                <a:gridCol w="791871">
                  <a:extLst>
                    <a:ext uri="{9D8B030D-6E8A-4147-A177-3AD203B41FA5}">
                      <a16:colId xmlns:a16="http://schemas.microsoft.com/office/drawing/2014/main" val="20000"/>
                    </a:ext>
                  </a:extLst>
                </a:gridCol>
                <a:gridCol w="1007836">
                  <a:extLst>
                    <a:ext uri="{9D8B030D-6E8A-4147-A177-3AD203B41FA5}">
                      <a16:colId xmlns:a16="http://schemas.microsoft.com/office/drawing/2014/main" val="20001"/>
                    </a:ext>
                  </a:extLst>
                </a:gridCol>
                <a:gridCol w="719883">
                  <a:extLst>
                    <a:ext uri="{9D8B030D-6E8A-4147-A177-3AD203B41FA5}">
                      <a16:colId xmlns:a16="http://schemas.microsoft.com/office/drawing/2014/main" val="20002"/>
                    </a:ext>
                  </a:extLst>
                </a:gridCol>
                <a:gridCol w="1007836">
                  <a:extLst>
                    <a:ext uri="{9D8B030D-6E8A-4147-A177-3AD203B41FA5}">
                      <a16:colId xmlns:a16="http://schemas.microsoft.com/office/drawing/2014/main" val="20003"/>
                    </a:ext>
                  </a:extLst>
                </a:gridCol>
              </a:tblGrid>
              <a:tr h="370840">
                <a:tc>
                  <a:txBody>
                    <a:bodyPr/>
                    <a:lstStyle/>
                    <a:p>
                      <a:r>
                        <a:rPr lang="en-US" dirty="0" smtClean="0"/>
                        <a:t> X</a:t>
                      </a:r>
                      <a:endParaRPr lang="en-US" dirty="0"/>
                    </a:p>
                  </a:txBody>
                  <a:tcPr marL="91415" marR="91415"/>
                </a:tc>
                <a:tc>
                  <a:txBody>
                    <a:bodyPr/>
                    <a:lstStyle/>
                    <a:p>
                      <a:r>
                        <a:rPr lang="en-US" dirty="0" smtClean="0">
                          <a:solidFill>
                            <a:srgbClr val="000000"/>
                          </a:solidFill>
                        </a:rPr>
                        <a:t> 3 0</a:t>
                      </a:r>
                      <a:endParaRPr lang="en-US" dirty="0">
                        <a:solidFill>
                          <a:srgbClr val="000000"/>
                        </a:solidFill>
                      </a:endParaRPr>
                    </a:p>
                  </a:txBody>
                  <a:tcPr marL="91415" marR="91415"/>
                </a:tc>
                <a:tc>
                  <a:txBody>
                    <a:bodyPr/>
                    <a:lstStyle/>
                    <a:p>
                      <a:r>
                        <a:rPr lang="en-US" dirty="0" smtClean="0">
                          <a:solidFill>
                            <a:srgbClr val="000000"/>
                          </a:solidFill>
                        </a:rPr>
                        <a:t> 2</a:t>
                      </a:r>
                      <a:endParaRPr lang="en-US" dirty="0">
                        <a:solidFill>
                          <a:srgbClr val="000000"/>
                        </a:solidFill>
                      </a:endParaRPr>
                    </a:p>
                  </a:txBody>
                  <a:tcPr marL="91415" marR="91415"/>
                </a:tc>
                <a:tc>
                  <a:txBody>
                    <a:bodyPr/>
                    <a:lstStyle/>
                    <a:p>
                      <a:endParaRPr lang="en-US"/>
                    </a:p>
                  </a:txBody>
                  <a:tcPr marL="91415" marR="91415"/>
                </a:tc>
                <a:extLst>
                  <a:ext uri="{0D108BD9-81ED-4DB2-BD59-A6C34878D82A}">
                    <a16:rowId xmlns:a16="http://schemas.microsoft.com/office/drawing/2014/main" val="10000"/>
                  </a:ext>
                </a:extLst>
              </a:tr>
              <a:tr h="370840">
                <a:tc>
                  <a:txBody>
                    <a:bodyPr/>
                    <a:lstStyle/>
                    <a:p>
                      <a:r>
                        <a:rPr lang="en-US" dirty="0" smtClean="0"/>
                        <a:t>1 0 0</a:t>
                      </a:r>
                      <a:endParaRPr lang="en-US" dirty="0"/>
                    </a:p>
                  </a:txBody>
                  <a:tcPr marL="91415" marR="91415"/>
                </a:tc>
                <a:tc>
                  <a:txBody>
                    <a:bodyPr/>
                    <a:lstStyle/>
                    <a:p>
                      <a:r>
                        <a:rPr lang="en-US" dirty="0" smtClean="0"/>
                        <a:t>3 0 0 0</a:t>
                      </a:r>
                      <a:endParaRPr lang="en-US" dirty="0"/>
                    </a:p>
                  </a:txBody>
                  <a:tcPr marL="91415" marR="91415"/>
                </a:tc>
                <a:tc>
                  <a:txBody>
                    <a:bodyPr/>
                    <a:lstStyle/>
                    <a:p>
                      <a:r>
                        <a:rPr lang="en-US" dirty="0" smtClean="0"/>
                        <a:t>2 0 0</a:t>
                      </a:r>
                      <a:endParaRPr lang="en-US" dirty="0"/>
                    </a:p>
                  </a:txBody>
                  <a:tcPr marL="91415" marR="91415"/>
                </a:tc>
                <a:tc>
                  <a:txBody>
                    <a:bodyPr/>
                    <a:lstStyle/>
                    <a:p>
                      <a:r>
                        <a:rPr lang="en-US" dirty="0" smtClean="0">
                          <a:solidFill>
                            <a:srgbClr val="0000FF"/>
                          </a:solidFill>
                        </a:rPr>
                        <a:t>3 2 0 0</a:t>
                      </a:r>
                      <a:endParaRPr lang="en-US" dirty="0">
                        <a:solidFill>
                          <a:srgbClr val="0000FF"/>
                        </a:solidFill>
                      </a:endParaRPr>
                    </a:p>
                  </a:txBody>
                  <a:tcPr marL="91415" marR="91415"/>
                </a:tc>
                <a:extLst>
                  <a:ext uri="{0D108BD9-81ED-4DB2-BD59-A6C34878D82A}">
                    <a16:rowId xmlns:a16="http://schemas.microsoft.com/office/drawing/2014/main" val="10001"/>
                  </a:ext>
                </a:extLst>
              </a:tr>
              <a:tr h="370840">
                <a:tc>
                  <a:txBody>
                    <a:bodyPr/>
                    <a:lstStyle/>
                    <a:p>
                      <a:r>
                        <a:rPr lang="en-US" dirty="0" smtClean="0"/>
                        <a:t>   2 0</a:t>
                      </a:r>
                      <a:endParaRPr lang="en-US" dirty="0"/>
                    </a:p>
                  </a:txBody>
                  <a:tcPr marL="91415" marR="91415"/>
                </a:tc>
                <a:tc>
                  <a:txBody>
                    <a:bodyPr/>
                    <a:lstStyle/>
                    <a:p>
                      <a:r>
                        <a:rPr lang="en-US" dirty="0" smtClean="0"/>
                        <a:t>   6 0 0 </a:t>
                      </a:r>
                      <a:endParaRPr lang="en-US" dirty="0"/>
                    </a:p>
                  </a:txBody>
                  <a:tcPr marL="91415" marR="91415"/>
                </a:tc>
                <a:tc>
                  <a:txBody>
                    <a:bodyPr/>
                    <a:lstStyle/>
                    <a:p>
                      <a:r>
                        <a:rPr lang="en-US" dirty="0" smtClean="0"/>
                        <a:t>   4 0</a:t>
                      </a:r>
                      <a:endParaRPr lang="en-US" dirty="0"/>
                    </a:p>
                  </a:txBody>
                  <a:tcPr marL="91415" marR="91415"/>
                </a:tc>
                <a:tc>
                  <a:txBody>
                    <a:bodyPr/>
                    <a:lstStyle/>
                    <a:p>
                      <a:r>
                        <a:rPr lang="en-US" dirty="0" smtClean="0">
                          <a:solidFill>
                            <a:srgbClr val="0000FF"/>
                          </a:solidFill>
                        </a:rPr>
                        <a:t>   6 4 0</a:t>
                      </a:r>
                      <a:endParaRPr lang="en-US" dirty="0">
                        <a:solidFill>
                          <a:srgbClr val="0000FF"/>
                        </a:solidFill>
                      </a:endParaRPr>
                    </a:p>
                  </a:txBody>
                  <a:tcPr marL="91415" marR="91415"/>
                </a:tc>
                <a:extLst>
                  <a:ext uri="{0D108BD9-81ED-4DB2-BD59-A6C34878D82A}">
                    <a16:rowId xmlns:a16="http://schemas.microsoft.com/office/drawing/2014/main" val="10002"/>
                  </a:ext>
                </a:extLst>
              </a:tr>
              <a:tr h="370840">
                <a:tc>
                  <a:txBody>
                    <a:bodyPr/>
                    <a:lstStyle/>
                    <a:p>
                      <a:r>
                        <a:rPr lang="en-US" dirty="0" smtClean="0"/>
                        <a:t>      4</a:t>
                      </a:r>
                      <a:endParaRPr lang="en-US" dirty="0"/>
                    </a:p>
                  </a:txBody>
                  <a:tcPr marL="91415" marR="91415"/>
                </a:tc>
                <a:tc>
                  <a:txBody>
                    <a:bodyPr/>
                    <a:lstStyle/>
                    <a:p>
                      <a:r>
                        <a:rPr lang="en-US" dirty="0" smtClean="0"/>
                        <a:t>   1  5 0</a:t>
                      </a:r>
                      <a:endParaRPr lang="en-US" dirty="0"/>
                    </a:p>
                  </a:txBody>
                  <a:tcPr marL="91415" marR="91415"/>
                </a:tc>
                <a:tc>
                  <a:txBody>
                    <a:bodyPr/>
                    <a:lstStyle/>
                    <a:p>
                      <a:r>
                        <a:rPr lang="en-US" dirty="0" smtClean="0"/>
                        <a:t>   </a:t>
                      </a:r>
                      <a:r>
                        <a:rPr lang="en-US" baseline="0" dirty="0" smtClean="0"/>
                        <a:t>   8</a:t>
                      </a:r>
                      <a:endParaRPr lang="en-US" dirty="0"/>
                    </a:p>
                  </a:txBody>
                  <a:tcPr marL="91415" marR="91415"/>
                </a:tc>
                <a:tc>
                  <a:txBody>
                    <a:bodyPr/>
                    <a:lstStyle/>
                    <a:p>
                      <a:r>
                        <a:rPr lang="en-US" dirty="0" smtClean="0">
                          <a:solidFill>
                            <a:srgbClr val="0000FF"/>
                          </a:solidFill>
                        </a:rPr>
                        <a:t>   1 5 8</a:t>
                      </a:r>
                      <a:endParaRPr lang="en-US" dirty="0">
                        <a:solidFill>
                          <a:srgbClr val="0000FF"/>
                        </a:solidFill>
                      </a:endParaRPr>
                    </a:p>
                  </a:txBody>
                  <a:tcPr marL="91415" marR="91415"/>
                </a:tc>
                <a:extLst>
                  <a:ext uri="{0D108BD9-81ED-4DB2-BD59-A6C34878D82A}">
                    <a16:rowId xmlns:a16="http://schemas.microsoft.com/office/drawing/2014/main" val="10003"/>
                  </a:ext>
                </a:extLst>
              </a:tr>
              <a:tr h="370840">
                <a:tc>
                  <a:txBody>
                    <a:bodyPr/>
                    <a:lstStyle/>
                    <a:p>
                      <a:endParaRPr lang="en-US" dirty="0"/>
                    </a:p>
                  </a:txBody>
                  <a:tcPr marL="91415" marR="91415"/>
                </a:tc>
                <a:tc>
                  <a:txBody>
                    <a:bodyPr/>
                    <a:lstStyle/>
                    <a:p>
                      <a:endParaRPr lang="en-US"/>
                    </a:p>
                  </a:txBody>
                  <a:tcPr marL="91415" marR="91415"/>
                </a:tc>
                <a:tc>
                  <a:txBody>
                    <a:bodyPr/>
                    <a:lstStyle/>
                    <a:p>
                      <a:endParaRPr lang="en-US"/>
                    </a:p>
                  </a:txBody>
                  <a:tcPr marL="91415" marR="91415"/>
                </a:tc>
                <a:tc>
                  <a:txBody>
                    <a:bodyPr/>
                    <a:lstStyle/>
                    <a:p>
                      <a:r>
                        <a:rPr lang="en-US" dirty="0" smtClean="0">
                          <a:solidFill>
                            <a:srgbClr val="FF0000"/>
                          </a:solidFill>
                        </a:rPr>
                        <a:t>3 9 9 8 </a:t>
                      </a:r>
                      <a:endParaRPr lang="en-US" dirty="0">
                        <a:solidFill>
                          <a:srgbClr val="FF0000"/>
                        </a:solidFill>
                      </a:endParaRPr>
                    </a:p>
                  </a:txBody>
                  <a:tcPr marL="91415" marR="91415"/>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4525231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a:spLocks noChangeArrowheads="1"/>
          </p:cNvSpPr>
          <p:nvPr/>
        </p:nvSpPr>
        <p:spPr bwMode="auto">
          <a:xfrm>
            <a:off x="468313" y="1557338"/>
            <a:ext cx="7993062"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Tx/>
              <a:buNone/>
            </a:pPr>
            <a:r>
              <a:rPr lang="en-US" altLang="en-US" u="sng" dirty="0"/>
              <a:t>Multiplication – (Lower) &amp; Upper KS2</a:t>
            </a:r>
          </a:p>
          <a:p>
            <a:pPr eaLnBrk="1" hangingPunct="1">
              <a:spcBef>
                <a:spcPct val="0"/>
              </a:spcBef>
              <a:buFontTx/>
              <a:buNone/>
            </a:pPr>
            <a:endParaRPr lang="en-US" altLang="en-US" dirty="0"/>
          </a:p>
          <a:p>
            <a:pPr eaLnBrk="1" hangingPunct="1">
              <a:spcBef>
                <a:spcPct val="0"/>
              </a:spcBef>
              <a:buFontTx/>
              <a:buNone/>
            </a:pPr>
            <a:r>
              <a:rPr lang="en-US" altLang="en-US" dirty="0"/>
              <a:t>Short Multiplication:</a:t>
            </a:r>
          </a:p>
          <a:p>
            <a:pPr eaLnBrk="1" hangingPunct="1">
              <a:spcBef>
                <a:spcPct val="0"/>
              </a:spcBef>
              <a:buFontTx/>
              <a:buNone/>
            </a:pPr>
            <a:endParaRPr lang="en-US" altLang="en-US" dirty="0"/>
          </a:p>
          <a:p>
            <a:pPr eaLnBrk="1" hangingPunct="1">
              <a:spcBef>
                <a:spcPct val="0"/>
              </a:spcBef>
              <a:buFontTx/>
              <a:buNone/>
            </a:pPr>
            <a:r>
              <a:rPr lang="en-US" altLang="en-US" dirty="0"/>
              <a:t>4 3 X 6</a:t>
            </a:r>
          </a:p>
          <a:p>
            <a:pPr eaLnBrk="1" hangingPunct="1">
              <a:spcBef>
                <a:spcPct val="0"/>
              </a:spcBef>
              <a:buFontTx/>
              <a:buNone/>
            </a:pPr>
            <a:r>
              <a:rPr lang="en-US" altLang="en-US" dirty="0"/>
              <a:t>		</a:t>
            </a:r>
            <a:r>
              <a:rPr lang="en-US" altLang="en-US" dirty="0" smtClean="0"/>
              <a:t>   4  </a:t>
            </a:r>
            <a:r>
              <a:rPr lang="en-US" altLang="en-US" dirty="0"/>
              <a:t>3</a:t>
            </a:r>
          </a:p>
          <a:p>
            <a:pPr eaLnBrk="1" hangingPunct="1">
              <a:spcBef>
                <a:spcPct val="0"/>
              </a:spcBef>
              <a:buFontTx/>
              <a:buNone/>
            </a:pPr>
            <a:r>
              <a:rPr lang="en-US" altLang="en-US" dirty="0"/>
              <a:t>   	          </a:t>
            </a:r>
            <a:r>
              <a:rPr lang="en-US" altLang="en-US" u="sng" dirty="0"/>
              <a:t>     6  x</a:t>
            </a:r>
          </a:p>
          <a:p>
            <a:pPr eaLnBrk="1" hangingPunct="1">
              <a:spcBef>
                <a:spcPct val="0"/>
              </a:spcBef>
              <a:buFontTx/>
              <a:buNone/>
            </a:pPr>
            <a:r>
              <a:rPr lang="en-US" altLang="en-US" dirty="0"/>
              <a:t>	         </a:t>
            </a:r>
            <a:r>
              <a:rPr lang="en-US" altLang="en-US" u="sng" dirty="0"/>
              <a:t>2 5 8   </a:t>
            </a:r>
          </a:p>
          <a:p>
            <a:pPr eaLnBrk="1" hangingPunct="1">
              <a:spcBef>
                <a:spcPct val="0"/>
              </a:spcBef>
              <a:buFontTx/>
              <a:buNone/>
            </a:pPr>
            <a:r>
              <a:rPr lang="en-US" altLang="en-US" dirty="0"/>
              <a:t>	             </a:t>
            </a:r>
            <a:r>
              <a:rPr lang="en-US" altLang="en-US" sz="2000" dirty="0"/>
              <a:t>1</a:t>
            </a:r>
            <a:endParaRPr lang="en-US" altLang="en-US" sz="2000" dirty="0">
              <a:solidFill>
                <a:srgbClr val="FF0000"/>
              </a:solidFill>
            </a:endParaRPr>
          </a:p>
        </p:txBody>
      </p:sp>
    </p:spTree>
    <p:extLst>
      <p:ext uri="{BB962C8B-B14F-4D97-AF65-F5344CB8AC3E}">
        <p14:creationId xmlns:p14="http://schemas.microsoft.com/office/powerpoint/2010/main" val="18243701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a:spLocks noChangeArrowheads="1"/>
          </p:cNvSpPr>
          <p:nvPr/>
        </p:nvSpPr>
        <p:spPr bwMode="auto">
          <a:xfrm>
            <a:off x="468313" y="1196975"/>
            <a:ext cx="7993062" cy="52629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Tx/>
              <a:buNone/>
            </a:pPr>
            <a:r>
              <a:rPr lang="en-US" altLang="en-US" u="sng" dirty="0"/>
              <a:t>Multiplication – Upper KS2</a:t>
            </a:r>
          </a:p>
          <a:p>
            <a:pPr eaLnBrk="1" hangingPunct="1">
              <a:spcBef>
                <a:spcPct val="0"/>
              </a:spcBef>
              <a:buFontTx/>
              <a:buNone/>
            </a:pPr>
            <a:endParaRPr lang="en-US" altLang="en-US" dirty="0"/>
          </a:p>
          <a:p>
            <a:pPr eaLnBrk="1" hangingPunct="1">
              <a:spcBef>
                <a:spcPct val="0"/>
              </a:spcBef>
              <a:buFontTx/>
              <a:buNone/>
            </a:pPr>
            <a:r>
              <a:rPr lang="en-US" altLang="en-US" dirty="0" smtClean="0"/>
              <a:t>Long Multiplication </a:t>
            </a:r>
            <a:r>
              <a:rPr lang="en-US" altLang="en-US" dirty="0"/>
              <a:t>for 2-digit x 2 digit:</a:t>
            </a:r>
          </a:p>
          <a:p>
            <a:pPr eaLnBrk="1" hangingPunct="1">
              <a:spcBef>
                <a:spcPct val="0"/>
              </a:spcBef>
              <a:buFontTx/>
              <a:buNone/>
            </a:pPr>
            <a:endParaRPr lang="en-US" altLang="en-US" dirty="0"/>
          </a:p>
          <a:p>
            <a:pPr eaLnBrk="1" hangingPunct="1">
              <a:spcBef>
                <a:spcPct val="0"/>
              </a:spcBef>
              <a:buFontTx/>
              <a:buNone/>
            </a:pPr>
            <a:r>
              <a:rPr lang="en-US" altLang="en-US" dirty="0"/>
              <a:t>5 6 x 2 7 =            </a:t>
            </a:r>
          </a:p>
          <a:p>
            <a:pPr eaLnBrk="1" hangingPunct="1">
              <a:spcBef>
                <a:spcPct val="0"/>
              </a:spcBef>
              <a:buFontTx/>
              <a:buNone/>
            </a:pPr>
            <a:r>
              <a:rPr lang="en-US" altLang="en-US" dirty="0"/>
              <a:t>			5 6 </a:t>
            </a:r>
            <a:r>
              <a:rPr lang="en-US" altLang="en-US" dirty="0" smtClean="0"/>
              <a:t>                 </a:t>
            </a:r>
            <a:endParaRPr lang="en-US" altLang="en-US" dirty="0"/>
          </a:p>
          <a:p>
            <a:pPr eaLnBrk="1" hangingPunct="1">
              <a:spcBef>
                <a:spcPct val="0"/>
              </a:spcBef>
              <a:buFontTx/>
              <a:buNone/>
            </a:pPr>
            <a:r>
              <a:rPr lang="en-US" altLang="en-US" dirty="0"/>
              <a:t>			</a:t>
            </a:r>
            <a:r>
              <a:rPr lang="en-US" altLang="en-US" u="sng" dirty="0"/>
              <a:t>2 7 x</a:t>
            </a:r>
          </a:p>
          <a:p>
            <a:pPr eaLnBrk="1" hangingPunct="1">
              <a:spcBef>
                <a:spcPct val="0"/>
              </a:spcBef>
              <a:buFontTx/>
              <a:buNone/>
            </a:pPr>
            <a:r>
              <a:rPr lang="en-US" altLang="en-US" dirty="0"/>
              <a:t>		     </a:t>
            </a:r>
            <a:r>
              <a:rPr lang="en-US" altLang="en-US" dirty="0" smtClean="0"/>
              <a:t> 39 </a:t>
            </a:r>
            <a:r>
              <a:rPr lang="en-US" altLang="en-US" dirty="0"/>
              <a:t>2</a:t>
            </a:r>
          </a:p>
          <a:p>
            <a:pPr eaLnBrk="1" hangingPunct="1">
              <a:spcBef>
                <a:spcPct val="0"/>
              </a:spcBef>
              <a:buFontTx/>
              <a:buNone/>
            </a:pPr>
            <a:r>
              <a:rPr lang="en-US" altLang="en-US" dirty="0"/>
              <a:t>                   </a:t>
            </a:r>
            <a:r>
              <a:rPr lang="en-US" altLang="en-US" u="sng" dirty="0" smtClean="0"/>
              <a:t>1 </a:t>
            </a:r>
            <a:r>
              <a:rPr lang="en-US" altLang="en-US" u="sng" dirty="0"/>
              <a:t>1 2 0 +  </a:t>
            </a:r>
          </a:p>
          <a:p>
            <a:pPr eaLnBrk="1" hangingPunct="1">
              <a:spcBef>
                <a:spcPct val="0"/>
              </a:spcBef>
              <a:buFontTx/>
              <a:buNone/>
            </a:pPr>
            <a:r>
              <a:rPr lang="en-US" altLang="en-US" dirty="0"/>
              <a:t>		   </a:t>
            </a:r>
            <a:r>
              <a:rPr lang="en-US" altLang="en-US" u="sng" dirty="0" smtClean="0"/>
              <a:t>1 </a:t>
            </a:r>
            <a:r>
              <a:rPr lang="en-US" altLang="en-US" u="sng" dirty="0"/>
              <a:t>5 1 2   </a:t>
            </a:r>
          </a:p>
          <a:p>
            <a:pPr eaLnBrk="1" hangingPunct="1">
              <a:spcBef>
                <a:spcPct val="0"/>
              </a:spcBef>
              <a:buFontTx/>
              <a:buNone/>
            </a:pPr>
            <a:r>
              <a:rPr lang="en-US" altLang="en-US" sz="1600" dirty="0">
                <a:solidFill>
                  <a:srgbClr val="FF0000"/>
                </a:solidFill>
              </a:rPr>
              <a:t>                                                </a:t>
            </a:r>
            <a:r>
              <a:rPr lang="en-US" altLang="en-US" sz="1200" dirty="0">
                <a:solidFill>
                  <a:srgbClr val="FF0000"/>
                </a:solidFill>
              </a:rPr>
              <a:t> </a:t>
            </a:r>
          </a:p>
        </p:txBody>
      </p:sp>
      <p:sp>
        <p:nvSpPr>
          <p:cNvPr id="3" name="TextBox 1"/>
          <p:cNvSpPr txBox="1">
            <a:spLocks noChangeArrowheads="1"/>
          </p:cNvSpPr>
          <p:nvPr/>
        </p:nvSpPr>
        <p:spPr bwMode="auto">
          <a:xfrm>
            <a:off x="3371194" y="4966959"/>
            <a:ext cx="35877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marL="0" marR="0" lvl="0" indent="0" defTabSz="914400" eaLnBrk="1" fontAlgn="base" latinLnBrk="0" hangingPunct="1">
              <a:lnSpc>
                <a:spcPct val="100000"/>
              </a:lnSpc>
              <a:spcBef>
                <a:spcPct val="0"/>
              </a:spcBef>
              <a:spcAft>
                <a:spcPct val="0"/>
              </a:spcAft>
              <a:buClrTx/>
              <a:buSzTx/>
              <a:buFontTx/>
              <a:buNone/>
              <a:tabLst/>
              <a:defRPr/>
            </a:pPr>
            <a:r>
              <a:rPr kumimoji="0" lang="en-US" altLang="en-US" sz="1200" b="0" i="0" u="none" strike="noStrike" kern="0" cap="none" spc="0" normalizeH="0" baseline="0" noProof="0" dirty="0" smtClean="0">
                <a:ln>
                  <a:noFill/>
                </a:ln>
                <a:solidFill>
                  <a:srgbClr val="FF0000"/>
                </a:solidFill>
                <a:effectLst/>
                <a:uLnTx/>
                <a:uFillTx/>
                <a:latin typeface="Arial" panose="020B0604020202020204" pitchFamily="34" charset="0"/>
                <a:ea typeface="ＭＳ Ｐゴシック" panose="020B0600070205080204" pitchFamily="34" charset="-128"/>
              </a:rPr>
              <a:t>4</a:t>
            </a:r>
          </a:p>
        </p:txBody>
      </p:sp>
      <p:sp>
        <p:nvSpPr>
          <p:cNvPr id="4" name="TextBox 12"/>
          <p:cNvSpPr txBox="1">
            <a:spLocks noChangeArrowheads="1"/>
          </p:cNvSpPr>
          <p:nvPr/>
        </p:nvSpPr>
        <p:spPr bwMode="auto">
          <a:xfrm>
            <a:off x="3190219" y="5434851"/>
            <a:ext cx="360362"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Tx/>
              <a:buNone/>
            </a:pPr>
            <a:r>
              <a:rPr lang="en-US" altLang="en-US" sz="1200" dirty="0">
                <a:solidFill>
                  <a:srgbClr val="FF0000"/>
                </a:solidFill>
              </a:rPr>
              <a:t>1</a:t>
            </a:r>
          </a:p>
        </p:txBody>
      </p:sp>
      <p:sp>
        <p:nvSpPr>
          <p:cNvPr id="5" name="TextBox 2"/>
          <p:cNvSpPr txBox="1">
            <a:spLocks noChangeArrowheads="1"/>
          </p:cNvSpPr>
          <p:nvPr/>
        </p:nvSpPr>
        <p:spPr bwMode="auto">
          <a:xfrm>
            <a:off x="5396624" y="3828464"/>
            <a:ext cx="4464050"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Tx/>
              <a:buNone/>
            </a:pPr>
            <a:r>
              <a:rPr lang="en-US" altLang="en-US" sz="2400" dirty="0">
                <a:solidFill>
                  <a:srgbClr val="FF0000"/>
                </a:solidFill>
              </a:rPr>
              <a:t>When multiplying by the ten (20 in this example) children must remember to put the place holder ‘0’ in the units column</a:t>
            </a:r>
            <a:r>
              <a:rPr lang="en-US" altLang="en-US" sz="1800" dirty="0">
                <a:solidFill>
                  <a:srgbClr val="FF0000"/>
                </a:solidFill>
              </a:rPr>
              <a:t>.</a:t>
            </a:r>
          </a:p>
        </p:txBody>
      </p:sp>
      <p:cxnSp>
        <p:nvCxnSpPr>
          <p:cNvPr id="7" name="Straight Arrow Connector 6"/>
          <p:cNvCxnSpPr/>
          <p:nvPr/>
        </p:nvCxnSpPr>
        <p:spPr>
          <a:xfrm flipH="1">
            <a:off x="4035972" y="4289633"/>
            <a:ext cx="1360652" cy="953551"/>
          </a:xfrm>
          <a:prstGeom prst="straightConnector1">
            <a:avLst/>
          </a:prstGeom>
          <a:ln w="28575">
            <a:solidFill>
              <a:srgbClr val="FF0000"/>
            </a:solidFill>
            <a:tailEnd type="triangle"/>
          </a:ln>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9127877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a:spLocks noChangeArrowheads="1"/>
          </p:cNvSpPr>
          <p:nvPr/>
        </p:nvSpPr>
        <p:spPr bwMode="auto">
          <a:xfrm>
            <a:off x="1351182" y="629416"/>
            <a:ext cx="7993062"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Tx/>
              <a:buNone/>
            </a:pPr>
            <a:r>
              <a:rPr lang="en-US" altLang="en-US" sz="2800" u="sng" dirty="0"/>
              <a:t>Division – Lower KS2</a:t>
            </a:r>
          </a:p>
          <a:p>
            <a:pPr eaLnBrk="1" hangingPunct="1">
              <a:spcBef>
                <a:spcPct val="0"/>
              </a:spcBef>
              <a:buFontTx/>
              <a:buNone/>
            </a:pPr>
            <a:endParaRPr lang="en-US" altLang="en-US" sz="2800" dirty="0"/>
          </a:p>
          <a:p>
            <a:pPr eaLnBrk="1" hangingPunct="1">
              <a:spcBef>
                <a:spcPct val="0"/>
              </a:spcBef>
              <a:buFontTx/>
              <a:buNone/>
            </a:pPr>
            <a:r>
              <a:rPr lang="en-US" altLang="en-US" sz="2800" dirty="0"/>
              <a:t>Grouping using multiplication knowledge:</a:t>
            </a:r>
          </a:p>
          <a:p>
            <a:pPr eaLnBrk="1" hangingPunct="1">
              <a:spcBef>
                <a:spcPct val="0"/>
              </a:spcBef>
              <a:buFontTx/>
              <a:buNone/>
            </a:pPr>
            <a:r>
              <a:rPr lang="en-US" altLang="en-US" sz="1600" dirty="0">
                <a:solidFill>
                  <a:srgbClr val="FF0000"/>
                </a:solidFill>
              </a:rPr>
              <a:t>                                                </a:t>
            </a:r>
            <a:r>
              <a:rPr lang="en-US" altLang="en-US" sz="1200" dirty="0">
                <a:solidFill>
                  <a:srgbClr val="FF0000"/>
                </a:solidFill>
              </a:rPr>
              <a:t> </a:t>
            </a:r>
          </a:p>
        </p:txBody>
      </p:sp>
      <p:sp>
        <p:nvSpPr>
          <p:cNvPr id="3" name="TextBox 2"/>
          <p:cNvSpPr txBox="1">
            <a:spLocks noChangeArrowheads="1"/>
          </p:cNvSpPr>
          <p:nvPr/>
        </p:nvSpPr>
        <p:spPr bwMode="auto">
          <a:xfrm>
            <a:off x="755650" y="2781300"/>
            <a:ext cx="7632700"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Tx/>
              <a:buNone/>
            </a:pPr>
            <a:r>
              <a:rPr lang="en-US" altLang="en-US" sz="2800" dirty="0">
                <a:solidFill>
                  <a:srgbClr val="000000"/>
                </a:solidFill>
              </a:rPr>
              <a:t>This method uses children’s understanding on times tables and links to their mental calculations.</a:t>
            </a:r>
          </a:p>
          <a:p>
            <a:pPr eaLnBrk="1" hangingPunct="1">
              <a:spcBef>
                <a:spcPct val="0"/>
              </a:spcBef>
              <a:buFontTx/>
              <a:buNone/>
            </a:pPr>
            <a:endParaRPr lang="en-US" altLang="en-US" sz="2800" dirty="0">
              <a:solidFill>
                <a:srgbClr val="FF0000"/>
              </a:solidFill>
            </a:endParaRPr>
          </a:p>
          <a:p>
            <a:pPr eaLnBrk="1" hangingPunct="1">
              <a:spcBef>
                <a:spcPct val="0"/>
              </a:spcBef>
              <a:buFontTx/>
              <a:buNone/>
            </a:pPr>
            <a:r>
              <a:rPr lang="en-US" altLang="en-US" sz="2800" dirty="0">
                <a:solidFill>
                  <a:srgbClr val="FF0000"/>
                </a:solidFill>
              </a:rPr>
              <a:t>e.g. 43 ÷ 7 = </a:t>
            </a:r>
          </a:p>
          <a:p>
            <a:pPr eaLnBrk="1" hangingPunct="1">
              <a:spcBef>
                <a:spcPct val="0"/>
              </a:spcBef>
              <a:buFontTx/>
              <a:buNone/>
            </a:pPr>
            <a:endParaRPr lang="en-US" altLang="en-US" sz="2800" dirty="0">
              <a:solidFill>
                <a:srgbClr val="FF0000"/>
              </a:solidFill>
            </a:endParaRPr>
          </a:p>
          <a:p>
            <a:pPr eaLnBrk="1" hangingPunct="1">
              <a:spcBef>
                <a:spcPct val="0"/>
              </a:spcBef>
              <a:buFontTx/>
              <a:buNone/>
            </a:pPr>
            <a:r>
              <a:rPr lang="en-US" altLang="en-US" sz="2800" dirty="0">
                <a:solidFill>
                  <a:srgbClr val="FF0000"/>
                </a:solidFill>
              </a:rPr>
              <a:t>I know 6 X 7 = 42 so …</a:t>
            </a:r>
          </a:p>
          <a:p>
            <a:pPr eaLnBrk="1" hangingPunct="1">
              <a:spcBef>
                <a:spcPct val="0"/>
              </a:spcBef>
              <a:buFontTx/>
              <a:buNone/>
            </a:pPr>
            <a:endParaRPr lang="en-US" altLang="en-US" sz="2800" dirty="0">
              <a:solidFill>
                <a:srgbClr val="FF0000"/>
              </a:solidFill>
            </a:endParaRPr>
          </a:p>
          <a:p>
            <a:pPr eaLnBrk="1" hangingPunct="1">
              <a:spcBef>
                <a:spcPct val="0"/>
              </a:spcBef>
              <a:buFontTx/>
              <a:buNone/>
            </a:pPr>
            <a:r>
              <a:rPr lang="en-US" altLang="en-US" sz="2800" dirty="0">
                <a:solidFill>
                  <a:srgbClr val="FF0000"/>
                </a:solidFill>
              </a:rPr>
              <a:t>43 ÷ 7 = 6 remainder 1</a:t>
            </a:r>
          </a:p>
        </p:txBody>
      </p:sp>
    </p:spTree>
    <p:extLst>
      <p:ext uri="{BB962C8B-B14F-4D97-AF65-F5344CB8AC3E}">
        <p14:creationId xmlns:p14="http://schemas.microsoft.com/office/powerpoint/2010/main" val="21761940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a:spLocks noChangeArrowheads="1"/>
          </p:cNvSpPr>
          <p:nvPr/>
        </p:nvSpPr>
        <p:spPr bwMode="auto">
          <a:xfrm>
            <a:off x="468313" y="1196975"/>
            <a:ext cx="7993062"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Tx/>
              <a:buNone/>
            </a:pPr>
            <a:r>
              <a:rPr lang="en-US" altLang="en-US" sz="2800" u="sng" dirty="0"/>
              <a:t>Division – Lower KS2</a:t>
            </a:r>
          </a:p>
          <a:p>
            <a:pPr eaLnBrk="1" hangingPunct="1">
              <a:spcBef>
                <a:spcPct val="0"/>
              </a:spcBef>
              <a:buFontTx/>
              <a:buNone/>
            </a:pPr>
            <a:endParaRPr lang="en-US" altLang="en-US" sz="2800" dirty="0"/>
          </a:p>
          <a:p>
            <a:pPr eaLnBrk="1" hangingPunct="1">
              <a:spcBef>
                <a:spcPct val="0"/>
              </a:spcBef>
              <a:buFontTx/>
              <a:buNone/>
            </a:pPr>
            <a:r>
              <a:rPr lang="en-US" altLang="en-US" sz="2800" dirty="0"/>
              <a:t>Grouping using jottings</a:t>
            </a:r>
          </a:p>
          <a:p>
            <a:pPr eaLnBrk="1" hangingPunct="1">
              <a:spcBef>
                <a:spcPct val="0"/>
              </a:spcBef>
              <a:buFontTx/>
              <a:buNone/>
            </a:pPr>
            <a:r>
              <a:rPr lang="en-US" altLang="en-US" sz="1600" dirty="0">
                <a:solidFill>
                  <a:srgbClr val="FF0000"/>
                </a:solidFill>
              </a:rPr>
              <a:t>                                                </a:t>
            </a:r>
            <a:r>
              <a:rPr lang="en-US" altLang="en-US" sz="1200" dirty="0">
                <a:solidFill>
                  <a:srgbClr val="FF0000"/>
                </a:solidFill>
              </a:rPr>
              <a:t> </a:t>
            </a:r>
          </a:p>
        </p:txBody>
      </p:sp>
      <p:pic>
        <p:nvPicPr>
          <p:cNvPr id="3" name="Picture 22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51987" y="2636838"/>
            <a:ext cx="6723702" cy="34486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052309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a:spLocks noChangeArrowheads="1"/>
          </p:cNvSpPr>
          <p:nvPr/>
        </p:nvSpPr>
        <p:spPr bwMode="auto">
          <a:xfrm>
            <a:off x="468313" y="1196975"/>
            <a:ext cx="8770280"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Tx/>
              <a:buNone/>
            </a:pPr>
            <a:r>
              <a:rPr lang="en-US" altLang="en-US" u="sng" dirty="0"/>
              <a:t>Division – Lower KS2</a:t>
            </a:r>
          </a:p>
          <a:p>
            <a:pPr eaLnBrk="1" hangingPunct="1">
              <a:spcBef>
                <a:spcPct val="0"/>
              </a:spcBef>
              <a:buFontTx/>
              <a:buNone/>
            </a:pPr>
            <a:endParaRPr lang="en-US" altLang="en-US" dirty="0"/>
          </a:p>
          <a:p>
            <a:pPr eaLnBrk="1" hangingPunct="1">
              <a:spcBef>
                <a:spcPct val="0"/>
              </a:spcBef>
              <a:buFontTx/>
              <a:buNone/>
            </a:pPr>
            <a:r>
              <a:rPr lang="en-US" altLang="en-US" dirty="0"/>
              <a:t>Division as repeated subtraction    18 </a:t>
            </a:r>
            <a:r>
              <a:rPr lang="en-US" altLang="en-US" dirty="0">
                <a:cs typeface="Arial" panose="020B0604020202020204" pitchFamily="34" charset="0"/>
              </a:rPr>
              <a:t>÷ 3 = 6</a:t>
            </a:r>
          </a:p>
          <a:p>
            <a:pPr eaLnBrk="1" hangingPunct="1">
              <a:spcBef>
                <a:spcPct val="0"/>
              </a:spcBef>
              <a:buFontTx/>
              <a:buNone/>
            </a:pPr>
            <a:r>
              <a:rPr lang="en-US" altLang="en-US" sz="1600" dirty="0">
                <a:solidFill>
                  <a:srgbClr val="FF0000"/>
                </a:solidFill>
                <a:cs typeface="Arial" panose="020B0604020202020204" pitchFamily="34" charset="0"/>
              </a:rPr>
              <a:t>                                                </a:t>
            </a:r>
            <a:r>
              <a:rPr lang="en-US" altLang="en-US" sz="1200" dirty="0">
                <a:solidFill>
                  <a:srgbClr val="FF0000"/>
                </a:solidFill>
                <a:cs typeface="Arial" panose="020B0604020202020204" pitchFamily="34" charset="0"/>
              </a:rPr>
              <a:t> </a:t>
            </a:r>
          </a:p>
        </p:txBody>
      </p:sp>
      <p:pic>
        <p:nvPicPr>
          <p:cNvPr id="3" name="Picture 2"/>
          <p:cNvPicPr>
            <a:picLocks noChangeAspect="1"/>
          </p:cNvPicPr>
          <p:nvPr/>
        </p:nvPicPr>
        <p:blipFill>
          <a:blip r:embed="rId2"/>
          <a:stretch>
            <a:fillRect/>
          </a:stretch>
        </p:blipFill>
        <p:spPr>
          <a:xfrm>
            <a:off x="122263" y="3012857"/>
            <a:ext cx="11197378" cy="2742982"/>
          </a:xfrm>
          <a:prstGeom prst="rect">
            <a:avLst/>
          </a:prstGeom>
        </p:spPr>
      </p:pic>
    </p:spTree>
    <p:extLst>
      <p:ext uri="{BB962C8B-B14F-4D97-AF65-F5344CB8AC3E}">
        <p14:creationId xmlns:p14="http://schemas.microsoft.com/office/powerpoint/2010/main" val="26453231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72814" y="1113785"/>
            <a:ext cx="6096000" cy="2246769"/>
          </a:xfrm>
          <a:prstGeom prst="rect">
            <a:avLst/>
          </a:prstGeom>
        </p:spPr>
        <p:txBody>
          <a:bodyPr>
            <a:spAutoFit/>
          </a:bodyPr>
          <a:lstStyle/>
          <a:p>
            <a:pPr>
              <a:defRPr/>
            </a:pPr>
            <a:r>
              <a:rPr lang="en-US" sz="2800" u="sng" smtClean="0"/>
              <a:t>Division – (Lower) &amp; Upper KS2</a:t>
            </a:r>
          </a:p>
          <a:p>
            <a:pPr>
              <a:defRPr/>
            </a:pPr>
            <a:endParaRPr lang="en-US" sz="2800" smtClean="0"/>
          </a:p>
          <a:p>
            <a:pPr>
              <a:defRPr/>
            </a:pPr>
            <a:r>
              <a:rPr lang="en-US" sz="2800" smtClean="0"/>
              <a:t>Expanded Method – Chunking:</a:t>
            </a:r>
          </a:p>
          <a:p>
            <a:pPr>
              <a:defRPr/>
            </a:pPr>
            <a:endParaRPr lang="en-US" sz="2800" smtClean="0"/>
          </a:p>
          <a:p>
            <a:pPr>
              <a:defRPr/>
            </a:pPr>
            <a:r>
              <a:rPr lang="en-US" sz="2800" smtClean="0"/>
              <a:t>87 ÷ 6 =</a:t>
            </a:r>
            <a:endParaRPr lang="en-US" sz="2800" dirty="0"/>
          </a:p>
        </p:txBody>
      </p:sp>
      <p:sp>
        <p:nvSpPr>
          <p:cNvPr id="3" name="Rectangle 2"/>
          <p:cNvSpPr/>
          <p:nvPr/>
        </p:nvSpPr>
        <p:spPr>
          <a:xfrm>
            <a:off x="2748455" y="3245520"/>
            <a:ext cx="6096000" cy="2831544"/>
          </a:xfrm>
          <a:prstGeom prst="rect">
            <a:avLst/>
          </a:prstGeom>
        </p:spPr>
        <p:txBody>
          <a:bodyPr>
            <a:spAutoFit/>
          </a:bodyPr>
          <a:lstStyle/>
          <a:p>
            <a:pPr>
              <a:defRPr/>
            </a:pPr>
            <a:endParaRPr lang="en-US" dirty="0"/>
          </a:p>
          <a:p>
            <a:pPr>
              <a:defRPr/>
            </a:pPr>
            <a:r>
              <a:rPr lang="en-US" dirty="0"/>
              <a:t>	           </a:t>
            </a:r>
            <a:r>
              <a:rPr lang="en-US" dirty="0" smtClean="0"/>
              <a:t>       </a:t>
            </a:r>
            <a:r>
              <a:rPr lang="en-US" sz="3200" dirty="0" smtClean="0"/>
              <a:t>6  </a:t>
            </a:r>
            <a:r>
              <a:rPr lang="en-US" sz="3200" dirty="0"/>
              <a:t>8 7</a:t>
            </a:r>
          </a:p>
          <a:p>
            <a:pPr>
              <a:defRPr/>
            </a:pPr>
            <a:r>
              <a:rPr lang="en-US" sz="3200" dirty="0"/>
              <a:t>		    </a:t>
            </a:r>
            <a:r>
              <a:rPr lang="en-US" sz="3200" u="sng" dirty="0"/>
              <a:t>6 0</a:t>
            </a:r>
            <a:r>
              <a:rPr lang="en-US" sz="3200" dirty="0"/>
              <a:t>  -       6 x </a:t>
            </a:r>
            <a:r>
              <a:rPr lang="en-US" sz="3200" dirty="0">
                <a:ln>
                  <a:solidFill>
                    <a:srgbClr val="FD0303"/>
                  </a:solidFill>
                </a:ln>
                <a:solidFill>
                  <a:srgbClr val="FF0000"/>
                </a:solidFill>
              </a:rPr>
              <a:t>10</a:t>
            </a:r>
          </a:p>
          <a:p>
            <a:pPr>
              <a:defRPr/>
            </a:pPr>
            <a:r>
              <a:rPr lang="en-US" sz="3200" dirty="0">
                <a:ln>
                  <a:solidFill>
                    <a:srgbClr val="FD0303"/>
                  </a:solidFill>
                </a:ln>
              </a:rPr>
              <a:t>		   </a:t>
            </a:r>
            <a:r>
              <a:rPr lang="en-US" sz="3200" dirty="0">
                <a:ln>
                  <a:solidFill>
                    <a:srgbClr val="FD0303"/>
                  </a:solidFill>
                </a:ln>
                <a:solidFill>
                  <a:srgbClr val="3366FF"/>
                </a:solidFill>
              </a:rPr>
              <a:t> </a:t>
            </a:r>
            <a:r>
              <a:rPr lang="en-US" sz="3200" dirty="0">
                <a:solidFill>
                  <a:srgbClr val="3366FF"/>
                </a:solidFill>
              </a:rPr>
              <a:t>2 7</a:t>
            </a:r>
          </a:p>
          <a:p>
            <a:pPr>
              <a:defRPr/>
            </a:pPr>
            <a:r>
              <a:rPr lang="en-US" sz="3200" dirty="0">
                <a:solidFill>
                  <a:srgbClr val="3366FF"/>
                </a:solidFill>
              </a:rPr>
              <a:t>		    </a:t>
            </a:r>
            <a:r>
              <a:rPr lang="en-US" sz="3200" u="sng" dirty="0"/>
              <a:t>2 4  </a:t>
            </a:r>
            <a:r>
              <a:rPr lang="en-US" sz="3200" dirty="0"/>
              <a:t>-       6 x </a:t>
            </a:r>
            <a:r>
              <a:rPr lang="en-US" sz="3200" dirty="0">
                <a:solidFill>
                  <a:srgbClr val="FF0000"/>
                </a:solidFill>
              </a:rPr>
              <a:t>4</a:t>
            </a:r>
          </a:p>
          <a:p>
            <a:pPr>
              <a:defRPr/>
            </a:pPr>
            <a:r>
              <a:rPr lang="en-US" sz="3200" dirty="0">
                <a:solidFill>
                  <a:srgbClr val="FF0000"/>
                </a:solidFill>
              </a:rPr>
              <a:t>		       </a:t>
            </a:r>
            <a:r>
              <a:rPr lang="en-US" sz="3200" dirty="0"/>
              <a:t>3</a:t>
            </a:r>
          </a:p>
        </p:txBody>
      </p:sp>
      <p:cxnSp>
        <p:nvCxnSpPr>
          <p:cNvPr id="5" name="Straight Connector 4"/>
          <p:cNvCxnSpPr/>
          <p:nvPr/>
        </p:nvCxnSpPr>
        <p:spPr>
          <a:xfrm>
            <a:off x="5029200" y="3594538"/>
            <a:ext cx="0" cy="37837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a:off x="5029200" y="3594538"/>
            <a:ext cx="567559"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8" name="Rectangle 7"/>
          <p:cNvSpPr/>
          <p:nvPr/>
        </p:nvSpPr>
        <p:spPr>
          <a:xfrm>
            <a:off x="8962630" y="5707732"/>
            <a:ext cx="3097451" cy="646331"/>
          </a:xfrm>
          <a:prstGeom prst="rect">
            <a:avLst/>
          </a:prstGeom>
        </p:spPr>
        <p:txBody>
          <a:bodyPr wrap="none">
            <a:spAutoFit/>
          </a:bodyPr>
          <a:lstStyle/>
          <a:p>
            <a:pPr>
              <a:defRPr/>
            </a:pPr>
            <a:r>
              <a:rPr lang="en-US" sz="3600" dirty="0"/>
              <a:t>Answer = 14 r 3</a:t>
            </a:r>
          </a:p>
        </p:txBody>
      </p:sp>
    </p:spTree>
    <p:extLst>
      <p:ext uri="{BB962C8B-B14F-4D97-AF65-F5344CB8AC3E}">
        <p14:creationId xmlns:p14="http://schemas.microsoft.com/office/powerpoint/2010/main" val="319934710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a:spLocks noChangeArrowheads="1"/>
          </p:cNvSpPr>
          <p:nvPr/>
        </p:nvSpPr>
        <p:spPr bwMode="auto">
          <a:xfrm>
            <a:off x="467544" y="1268760"/>
            <a:ext cx="8280920" cy="5632311"/>
          </a:xfrm>
          <a:prstGeom prst="rect">
            <a:avLst/>
          </a:prstGeom>
          <a:noFill/>
          <a:ln w="9525">
            <a:noFill/>
            <a:miter lim="800000"/>
            <a:headEnd/>
            <a:tailEnd/>
          </a:ln>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defRPr/>
            </a:pPr>
            <a:r>
              <a:rPr lang="en-US" sz="3200" u="sng" dirty="0" smtClean="0"/>
              <a:t>Division – (Lower KS2) &amp; Upper KS2</a:t>
            </a:r>
          </a:p>
          <a:p>
            <a:pPr eaLnBrk="1" hangingPunct="1">
              <a:defRPr/>
            </a:pPr>
            <a:endParaRPr lang="en-US" sz="3200" dirty="0" smtClean="0"/>
          </a:p>
          <a:p>
            <a:pPr eaLnBrk="1" hangingPunct="1">
              <a:defRPr/>
            </a:pPr>
            <a:r>
              <a:rPr lang="en-US" sz="3200" dirty="0" smtClean="0"/>
              <a:t>Short Division - TU ÷ U:</a:t>
            </a:r>
          </a:p>
          <a:p>
            <a:pPr eaLnBrk="1" hangingPunct="1">
              <a:defRPr/>
            </a:pPr>
            <a:endParaRPr lang="en-US" sz="3200" dirty="0" smtClean="0"/>
          </a:p>
          <a:p>
            <a:pPr eaLnBrk="1" hangingPunct="1">
              <a:defRPr/>
            </a:pPr>
            <a:r>
              <a:rPr lang="en-US" sz="3200" dirty="0" smtClean="0"/>
              <a:t>81 ÷ 3 =</a:t>
            </a:r>
          </a:p>
          <a:p>
            <a:pPr eaLnBrk="1" hangingPunct="1">
              <a:defRPr/>
            </a:pPr>
            <a:r>
              <a:rPr lang="en-US" sz="3200" dirty="0" smtClean="0"/>
              <a:t>		    2  7</a:t>
            </a:r>
          </a:p>
          <a:p>
            <a:pPr eaLnBrk="1" hangingPunct="1">
              <a:defRPr/>
            </a:pPr>
            <a:r>
              <a:rPr lang="en-US" sz="3200" dirty="0" smtClean="0"/>
              <a:t>		3  8 1</a:t>
            </a:r>
          </a:p>
          <a:p>
            <a:pPr eaLnBrk="1" hangingPunct="1">
              <a:defRPr/>
            </a:pPr>
            <a:endParaRPr lang="en-US" sz="3200" dirty="0" smtClean="0"/>
          </a:p>
          <a:p>
            <a:pPr eaLnBrk="1" hangingPunct="1">
              <a:defRPr/>
            </a:pPr>
            <a:endParaRPr lang="en-US" sz="3200" dirty="0" smtClean="0"/>
          </a:p>
          <a:p>
            <a:pPr eaLnBrk="1" hangingPunct="1">
              <a:defRPr/>
            </a:pPr>
            <a:r>
              <a:rPr lang="en-US" sz="3200" dirty="0" smtClean="0"/>
              <a:t>Answer = 27</a:t>
            </a:r>
          </a:p>
          <a:p>
            <a:pPr eaLnBrk="1" hangingPunct="1">
              <a:defRPr/>
            </a:pPr>
            <a:endParaRPr lang="en-US" u="sng" dirty="0" smtClean="0">
              <a:ln>
                <a:solidFill>
                  <a:srgbClr val="FF0000"/>
                </a:solidFill>
              </a:ln>
            </a:endParaRPr>
          </a:p>
          <a:p>
            <a:pPr eaLnBrk="1" hangingPunct="1">
              <a:defRPr/>
            </a:pPr>
            <a:r>
              <a:rPr lang="en-US" sz="1600" dirty="0" smtClean="0">
                <a:solidFill>
                  <a:srgbClr val="FF0000"/>
                </a:solidFill>
              </a:rPr>
              <a:t>                                                </a:t>
            </a:r>
            <a:r>
              <a:rPr lang="en-US" sz="1200" dirty="0" smtClean="0">
                <a:solidFill>
                  <a:srgbClr val="FF0000"/>
                </a:solidFill>
              </a:rPr>
              <a:t> </a:t>
            </a:r>
          </a:p>
        </p:txBody>
      </p:sp>
      <p:grpSp>
        <p:nvGrpSpPr>
          <p:cNvPr id="3" name="Group 5"/>
          <p:cNvGrpSpPr>
            <a:grpSpLocks/>
          </p:cNvGrpSpPr>
          <p:nvPr/>
        </p:nvGrpSpPr>
        <p:grpSpPr bwMode="auto">
          <a:xfrm>
            <a:off x="2690375" y="4288714"/>
            <a:ext cx="792162" cy="360362"/>
            <a:chOff x="2627784" y="3356992"/>
            <a:chExt cx="792088" cy="360040"/>
          </a:xfrm>
        </p:grpSpPr>
        <p:cxnSp>
          <p:nvCxnSpPr>
            <p:cNvPr id="4" name="Straight Connector 3"/>
            <p:cNvCxnSpPr>
              <a:cxnSpLocks noChangeShapeType="1"/>
            </p:cNvCxnSpPr>
            <p:nvPr/>
          </p:nvCxnSpPr>
          <p:spPr bwMode="auto">
            <a:xfrm flipV="1">
              <a:off x="2627784" y="3356992"/>
              <a:ext cx="0" cy="360040"/>
            </a:xfrm>
            <a:prstGeom prst="line">
              <a:avLst/>
            </a:prstGeom>
            <a:noFill/>
            <a:ln w="25400">
              <a:solidFill>
                <a:srgbClr val="000000"/>
              </a:solidFill>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cxnSp>
          <p:nvCxnSpPr>
            <p:cNvPr id="5" name="Straight Connector 4"/>
            <p:cNvCxnSpPr>
              <a:cxnSpLocks noChangeShapeType="1"/>
            </p:cNvCxnSpPr>
            <p:nvPr/>
          </p:nvCxnSpPr>
          <p:spPr bwMode="auto">
            <a:xfrm>
              <a:off x="2627784" y="3356992"/>
              <a:ext cx="792088" cy="0"/>
            </a:xfrm>
            <a:prstGeom prst="line">
              <a:avLst/>
            </a:prstGeom>
            <a:noFill/>
            <a:ln w="25400">
              <a:solidFill>
                <a:schemeClr val="tx1"/>
              </a:solidFill>
              <a:round/>
              <a:headEnd/>
              <a:tailEn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grpSp>
      <p:sp>
        <p:nvSpPr>
          <p:cNvPr id="6" name="TextBox 3"/>
          <p:cNvSpPr txBox="1">
            <a:spLocks noChangeArrowheads="1"/>
          </p:cNvSpPr>
          <p:nvPr/>
        </p:nvSpPr>
        <p:spPr bwMode="auto">
          <a:xfrm>
            <a:off x="2941993" y="4243063"/>
            <a:ext cx="360363"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eaLnBrk="1" hangingPunct="1">
              <a:spcBef>
                <a:spcPct val="0"/>
              </a:spcBef>
              <a:buFontTx/>
              <a:buNone/>
            </a:pPr>
            <a:r>
              <a:rPr lang="en-US" altLang="en-US" sz="1600" dirty="0">
                <a:solidFill>
                  <a:srgbClr val="FF0000"/>
                </a:solidFill>
              </a:rPr>
              <a:t>2</a:t>
            </a:r>
          </a:p>
        </p:txBody>
      </p:sp>
    </p:spTree>
    <p:extLst>
      <p:ext uri="{BB962C8B-B14F-4D97-AF65-F5344CB8AC3E}">
        <p14:creationId xmlns:p14="http://schemas.microsoft.com/office/powerpoint/2010/main" val="17360565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82454" y="1147521"/>
            <a:ext cx="4992713" cy="584775"/>
          </a:xfrm>
          <a:prstGeom prst="rect">
            <a:avLst/>
          </a:prstGeom>
        </p:spPr>
        <p:txBody>
          <a:bodyPr wrap="none">
            <a:spAutoFit/>
          </a:bodyPr>
          <a:lstStyle/>
          <a:p>
            <a:pPr>
              <a:defRPr/>
            </a:pPr>
            <a:r>
              <a:rPr lang="en-US" sz="3200" u="sng" dirty="0"/>
              <a:t>Division – Upper KS2 (Year 6)</a:t>
            </a:r>
          </a:p>
        </p:txBody>
      </p:sp>
      <p:sp>
        <p:nvSpPr>
          <p:cNvPr id="3" name="Rectangle 2"/>
          <p:cNvSpPr/>
          <p:nvPr/>
        </p:nvSpPr>
        <p:spPr>
          <a:xfrm>
            <a:off x="644810" y="2282637"/>
            <a:ext cx="1702710" cy="523220"/>
          </a:xfrm>
          <a:prstGeom prst="rect">
            <a:avLst/>
          </a:prstGeom>
        </p:spPr>
        <p:txBody>
          <a:bodyPr wrap="none">
            <a:spAutoFit/>
          </a:bodyPr>
          <a:lstStyle/>
          <a:p>
            <a:pPr>
              <a:defRPr/>
            </a:pPr>
            <a:r>
              <a:rPr lang="en-US" sz="2800" dirty="0"/>
              <a:t>560 ÷ 24 =</a:t>
            </a:r>
          </a:p>
        </p:txBody>
      </p:sp>
      <p:sp>
        <p:nvSpPr>
          <p:cNvPr id="4" name="Rectangle 3"/>
          <p:cNvSpPr/>
          <p:nvPr/>
        </p:nvSpPr>
        <p:spPr>
          <a:xfrm>
            <a:off x="4361944" y="3260100"/>
            <a:ext cx="963725" cy="707886"/>
          </a:xfrm>
          <a:prstGeom prst="rect">
            <a:avLst/>
          </a:prstGeom>
        </p:spPr>
        <p:txBody>
          <a:bodyPr wrap="none">
            <a:spAutoFit/>
          </a:bodyPr>
          <a:lstStyle/>
          <a:p>
            <a:r>
              <a:rPr lang="en-US" sz="4000" dirty="0"/>
              <a:t>560</a:t>
            </a:r>
          </a:p>
        </p:txBody>
      </p:sp>
      <p:cxnSp>
        <p:nvCxnSpPr>
          <p:cNvPr id="6" name="Straight Connector 5"/>
          <p:cNvCxnSpPr/>
          <p:nvPr/>
        </p:nvCxnSpPr>
        <p:spPr>
          <a:xfrm>
            <a:off x="4361944" y="3260100"/>
            <a:ext cx="0" cy="50785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4361944" y="3260100"/>
            <a:ext cx="96372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9" name="Rectangle 8"/>
          <p:cNvSpPr/>
          <p:nvPr/>
        </p:nvSpPr>
        <p:spPr>
          <a:xfrm>
            <a:off x="3657904" y="3260099"/>
            <a:ext cx="704039" cy="707886"/>
          </a:xfrm>
          <a:prstGeom prst="rect">
            <a:avLst/>
          </a:prstGeom>
        </p:spPr>
        <p:txBody>
          <a:bodyPr wrap="none">
            <a:spAutoFit/>
          </a:bodyPr>
          <a:lstStyle/>
          <a:p>
            <a:r>
              <a:rPr lang="en-US" sz="4000" dirty="0"/>
              <a:t>24</a:t>
            </a:r>
          </a:p>
        </p:txBody>
      </p:sp>
      <p:sp>
        <p:nvSpPr>
          <p:cNvPr id="10" name="Rectangle 9"/>
          <p:cNvSpPr/>
          <p:nvPr/>
        </p:nvSpPr>
        <p:spPr>
          <a:xfrm>
            <a:off x="4621630" y="2646401"/>
            <a:ext cx="704039" cy="707886"/>
          </a:xfrm>
          <a:prstGeom prst="rect">
            <a:avLst/>
          </a:prstGeom>
        </p:spPr>
        <p:txBody>
          <a:bodyPr wrap="none">
            <a:spAutoFit/>
          </a:bodyPr>
          <a:lstStyle/>
          <a:p>
            <a:pPr>
              <a:defRPr/>
            </a:pPr>
            <a:r>
              <a:rPr lang="en-US" sz="4000" dirty="0" smtClean="0"/>
              <a:t>23</a:t>
            </a:r>
            <a:endParaRPr lang="en-US" sz="4000" dirty="0"/>
          </a:p>
        </p:txBody>
      </p:sp>
      <p:sp>
        <p:nvSpPr>
          <p:cNvPr id="11" name="TextBox 10"/>
          <p:cNvSpPr txBox="1"/>
          <p:nvPr/>
        </p:nvSpPr>
        <p:spPr>
          <a:xfrm>
            <a:off x="4361943" y="3767958"/>
            <a:ext cx="872093" cy="707886"/>
          </a:xfrm>
          <a:prstGeom prst="rect">
            <a:avLst/>
          </a:prstGeom>
          <a:noFill/>
        </p:spPr>
        <p:txBody>
          <a:bodyPr wrap="square" rtlCol="0">
            <a:spAutoFit/>
          </a:bodyPr>
          <a:lstStyle/>
          <a:p>
            <a:r>
              <a:rPr lang="en-GB" sz="4000" dirty="0" smtClean="0"/>
              <a:t>48</a:t>
            </a:r>
            <a:endParaRPr lang="en-US" sz="4000" dirty="0"/>
          </a:p>
        </p:txBody>
      </p:sp>
      <p:cxnSp>
        <p:nvCxnSpPr>
          <p:cNvPr id="13" name="Straight Connector 12"/>
          <p:cNvCxnSpPr/>
          <p:nvPr/>
        </p:nvCxnSpPr>
        <p:spPr>
          <a:xfrm>
            <a:off x="4361943" y="4333954"/>
            <a:ext cx="96372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4469152" y="4345980"/>
            <a:ext cx="1008993" cy="707886"/>
          </a:xfrm>
          <a:prstGeom prst="rect">
            <a:avLst/>
          </a:prstGeom>
          <a:noFill/>
        </p:spPr>
        <p:txBody>
          <a:bodyPr wrap="square" rtlCol="0">
            <a:spAutoFit/>
          </a:bodyPr>
          <a:lstStyle/>
          <a:p>
            <a:r>
              <a:rPr lang="en-GB" sz="4000" dirty="0" smtClean="0"/>
              <a:t> 8</a:t>
            </a:r>
            <a:endParaRPr lang="en-US" sz="4000" dirty="0"/>
          </a:p>
        </p:txBody>
      </p:sp>
      <p:cxnSp>
        <p:nvCxnSpPr>
          <p:cNvPr id="16" name="Straight Arrow Connector 15"/>
          <p:cNvCxnSpPr/>
          <p:nvPr/>
        </p:nvCxnSpPr>
        <p:spPr>
          <a:xfrm>
            <a:off x="5108028" y="3967985"/>
            <a:ext cx="0" cy="507859"/>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4909363" y="4345980"/>
            <a:ext cx="740979" cy="707886"/>
          </a:xfrm>
          <a:prstGeom prst="rect">
            <a:avLst/>
          </a:prstGeom>
          <a:noFill/>
        </p:spPr>
        <p:txBody>
          <a:bodyPr wrap="square" rtlCol="0">
            <a:spAutoFit/>
          </a:bodyPr>
          <a:lstStyle/>
          <a:p>
            <a:r>
              <a:rPr lang="en-GB" sz="4000" dirty="0" smtClean="0">
                <a:solidFill>
                  <a:srgbClr val="FF0000"/>
                </a:solidFill>
              </a:rPr>
              <a:t>0</a:t>
            </a:r>
            <a:endParaRPr lang="en-US" sz="4000" dirty="0">
              <a:solidFill>
                <a:srgbClr val="FF0000"/>
              </a:solidFill>
            </a:endParaRPr>
          </a:p>
        </p:txBody>
      </p:sp>
      <p:sp>
        <p:nvSpPr>
          <p:cNvPr id="18" name="TextBox 17"/>
          <p:cNvSpPr txBox="1"/>
          <p:nvPr/>
        </p:nvSpPr>
        <p:spPr>
          <a:xfrm>
            <a:off x="4609817" y="4899950"/>
            <a:ext cx="1340069" cy="707886"/>
          </a:xfrm>
          <a:prstGeom prst="rect">
            <a:avLst/>
          </a:prstGeom>
          <a:noFill/>
        </p:spPr>
        <p:txBody>
          <a:bodyPr wrap="square" rtlCol="0">
            <a:spAutoFit/>
          </a:bodyPr>
          <a:lstStyle/>
          <a:p>
            <a:r>
              <a:rPr lang="en-GB" sz="4000" dirty="0" smtClean="0"/>
              <a:t>72</a:t>
            </a:r>
            <a:endParaRPr lang="en-US" sz="4000" dirty="0"/>
          </a:p>
        </p:txBody>
      </p:sp>
      <p:cxnSp>
        <p:nvCxnSpPr>
          <p:cNvPr id="20" name="Straight Connector 19"/>
          <p:cNvCxnSpPr/>
          <p:nvPr/>
        </p:nvCxnSpPr>
        <p:spPr>
          <a:xfrm>
            <a:off x="4545158" y="5497477"/>
            <a:ext cx="868328"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4909363" y="5547756"/>
            <a:ext cx="945931" cy="707886"/>
          </a:xfrm>
          <a:prstGeom prst="rect">
            <a:avLst/>
          </a:prstGeom>
          <a:noFill/>
        </p:spPr>
        <p:txBody>
          <a:bodyPr wrap="square" rtlCol="0">
            <a:spAutoFit/>
          </a:bodyPr>
          <a:lstStyle/>
          <a:p>
            <a:r>
              <a:rPr lang="en-GB" sz="4000" dirty="0" smtClean="0"/>
              <a:t>8</a:t>
            </a:r>
            <a:endParaRPr lang="en-US" sz="4000" dirty="0"/>
          </a:p>
        </p:txBody>
      </p:sp>
      <p:sp>
        <p:nvSpPr>
          <p:cNvPr id="22" name="Rectangle 21"/>
          <p:cNvSpPr/>
          <p:nvPr/>
        </p:nvSpPr>
        <p:spPr>
          <a:xfrm>
            <a:off x="7543733" y="5363090"/>
            <a:ext cx="3097451" cy="646331"/>
          </a:xfrm>
          <a:prstGeom prst="rect">
            <a:avLst/>
          </a:prstGeom>
        </p:spPr>
        <p:txBody>
          <a:bodyPr wrap="none">
            <a:spAutoFit/>
          </a:bodyPr>
          <a:lstStyle/>
          <a:p>
            <a:pPr>
              <a:defRPr/>
            </a:pPr>
            <a:r>
              <a:rPr lang="en-US" sz="3600" dirty="0"/>
              <a:t>Answer = 23 r 8</a:t>
            </a:r>
          </a:p>
        </p:txBody>
      </p:sp>
    </p:spTree>
    <p:extLst>
      <p:ext uri="{BB962C8B-B14F-4D97-AF65-F5344CB8AC3E}">
        <p14:creationId xmlns:p14="http://schemas.microsoft.com/office/powerpoint/2010/main" val="318950773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bwMode="auto">
          <a:xfrm>
            <a:off x="1855678" y="341751"/>
            <a:ext cx="8064500" cy="1008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a:lstStyle>
            <a:lvl1pPr eaLnBrk="0" hangingPunct="0">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eaLnBrk="0" hangingPunct="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eaLnBrk="0" hangingPunct="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eaLnBrk="0" hangingPunct="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buFontTx/>
              <a:buNone/>
              <a:defRPr/>
            </a:pPr>
            <a:r>
              <a:rPr lang="en-GB" altLang="en-US" sz="6000" b="1" dirty="0" smtClean="0"/>
              <a:t>Problem Solving</a:t>
            </a:r>
          </a:p>
          <a:p>
            <a:pPr algn="ctr" eaLnBrk="1" hangingPunct="1">
              <a:buFontTx/>
              <a:buNone/>
              <a:defRPr/>
            </a:pPr>
            <a:r>
              <a:rPr lang="en-GB" altLang="en-US" sz="3600" dirty="0" smtClean="0"/>
              <a:t>Using and applying knowledge and skills</a:t>
            </a:r>
          </a:p>
          <a:p>
            <a:pPr algn="ctr" eaLnBrk="1" hangingPunct="1">
              <a:buFontTx/>
              <a:buNone/>
              <a:defRPr/>
            </a:pPr>
            <a:endParaRPr lang="en-GB" altLang="en-US" sz="3600" dirty="0" smtClean="0"/>
          </a:p>
          <a:p>
            <a:pPr algn="ctr" eaLnBrk="1" hangingPunct="1">
              <a:buFontTx/>
              <a:buNone/>
              <a:defRPr/>
            </a:pPr>
            <a:endParaRPr lang="en-GB" altLang="en-US" sz="3600" b="1" dirty="0" smtClean="0"/>
          </a:p>
        </p:txBody>
      </p:sp>
      <p:pic>
        <p:nvPicPr>
          <p:cNvPr id="3"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83243" y="2849179"/>
            <a:ext cx="7993062" cy="2735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561760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62464" y="464722"/>
            <a:ext cx="11285838" cy="5078313"/>
          </a:xfrm>
          <a:prstGeom prst="rect">
            <a:avLst/>
          </a:prstGeom>
        </p:spPr>
        <p:txBody>
          <a:bodyPr wrap="square">
            <a:spAutoFit/>
          </a:bodyPr>
          <a:lstStyle/>
          <a:p>
            <a:r>
              <a:rPr lang="en-GB" dirty="0"/>
              <a:t>Helping your child with maths</a:t>
            </a:r>
          </a:p>
          <a:p>
            <a:endParaRPr lang="en-GB" dirty="0"/>
          </a:p>
          <a:p>
            <a:r>
              <a:rPr lang="en-GB" dirty="0"/>
              <a:t>T</a:t>
            </a:r>
            <a:r>
              <a:rPr lang="en-GB" dirty="0" smtClean="0"/>
              <a:t>ry </a:t>
            </a:r>
            <a:r>
              <a:rPr lang="en-GB" dirty="0"/>
              <a:t>to make maths as much fun as possible - games, puzzles and jigsaws are a great way to start. It's also important to show how we use maths skills in our everyday lives and to involve your child in this.</a:t>
            </a:r>
          </a:p>
          <a:p>
            <a:endParaRPr lang="en-GB" dirty="0"/>
          </a:p>
          <a:p>
            <a:r>
              <a:rPr lang="en-GB" dirty="0"/>
              <a:t>Identifying problems and solving them can also help your child develop maths skills. If you see him or her puzzling over something, talk about the problem and try to work out the solution together.</a:t>
            </a:r>
          </a:p>
          <a:p>
            <a:endParaRPr lang="en-GB" dirty="0"/>
          </a:p>
          <a:p>
            <a:r>
              <a:rPr lang="en-GB" dirty="0"/>
              <a:t>Don't shy away from maths if you didn’t like it at school. Try to find new ways to enjoy the subject with your child.</a:t>
            </a:r>
          </a:p>
          <a:p>
            <a:endParaRPr lang="en-GB" dirty="0"/>
          </a:p>
          <a:p>
            <a:r>
              <a:rPr lang="en-GB" dirty="0"/>
              <a:t>Tips for helping your child to enjoy maths:</a:t>
            </a:r>
          </a:p>
          <a:p>
            <a:endParaRPr lang="en-GB" dirty="0"/>
          </a:p>
          <a:p>
            <a:r>
              <a:rPr lang="en-GB" dirty="0"/>
              <a:t>Point out the different shapes to be found around your home.</a:t>
            </a:r>
          </a:p>
          <a:p>
            <a:r>
              <a:rPr lang="en-GB" dirty="0"/>
              <a:t>Take your child shopping and talk about the quantities of anything you buy.</a:t>
            </a:r>
          </a:p>
          <a:p>
            <a:r>
              <a:rPr lang="en-GB" dirty="0"/>
              <a:t>Let your child handle money and work out how much things cost.</a:t>
            </a:r>
          </a:p>
          <a:p>
            <a:r>
              <a:rPr lang="en-GB" dirty="0"/>
              <a:t>Look together for numbers on street signs and car registration plates.</a:t>
            </a:r>
          </a:p>
          <a:p>
            <a:r>
              <a:rPr lang="en-GB" dirty="0"/>
              <a:t>Homework </a:t>
            </a:r>
            <a:endParaRPr lang="en-GB" dirty="0" smtClean="0"/>
          </a:p>
          <a:p>
            <a:r>
              <a:rPr lang="en-GB" dirty="0" smtClean="0"/>
              <a:t>Tables</a:t>
            </a: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67135" y="3400942"/>
            <a:ext cx="3978876" cy="3341727"/>
          </a:xfrm>
          <a:prstGeom prst="rect">
            <a:avLst/>
          </a:prstGeom>
        </p:spPr>
      </p:pic>
    </p:spTree>
    <p:extLst>
      <p:ext uri="{BB962C8B-B14F-4D97-AF65-F5344CB8AC3E}">
        <p14:creationId xmlns:p14="http://schemas.microsoft.com/office/powerpoint/2010/main" val="175394057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45CEA7E11284E448EA1D63875BE2807" ma:contentTypeVersion="15" ma:contentTypeDescription="Create a new document." ma:contentTypeScope="" ma:versionID="3a51da2b726d550ac39139d607285e8b">
  <xsd:schema xmlns:xsd="http://www.w3.org/2001/XMLSchema" xmlns:xs="http://www.w3.org/2001/XMLSchema" xmlns:p="http://schemas.microsoft.com/office/2006/metadata/properties" xmlns:ns3="9d83e8cf-d6c2-40e3-872f-8f9507892beb" xmlns:ns4="b1a72ae4-b999-4270-af3b-500417b03ea1" targetNamespace="http://schemas.microsoft.com/office/2006/metadata/properties" ma:root="true" ma:fieldsID="e9dfcc51aec4a6920df96da6a4351548" ns3:_="" ns4:_="">
    <xsd:import namespace="9d83e8cf-d6c2-40e3-872f-8f9507892beb"/>
    <xsd:import namespace="b1a72ae4-b999-4270-af3b-500417b03ea1"/>
    <xsd:element name="properties">
      <xsd:complexType>
        <xsd:sequence>
          <xsd:element name="documentManagement">
            <xsd:complexType>
              <xsd:all>
                <xsd:element ref="ns3:MediaServiceMetadata" minOccurs="0"/>
                <xsd:element ref="ns3:MediaServiceFastMetadata" minOccurs="0"/>
                <xsd:element ref="ns3:MediaServiceObjectDetectorVersions" minOccurs="0"/>
                <xsd:element ref="ns3:MediaServiceSearchProperties" minOccurs="0"/>
                <xsd:element ref="ns4:SharedWithUsers" minOccurs="0"/>
                <xsd:element ref="ns4:SharedWithDetails" minOccurs="0"/>
                <xsd:element ref="ns4:SharingHintHash" minOccurs="0"/>
                <xsd:element ref="ns3:_activity" minOccurs="0"/>
                <xsd:element ref="ns3:MediaServiceSystemTags" minOccurs="0"/>
                <xsd:element ref="ns3:MediaServiceGenerationTime" minOccurs="0"/>
                <xsd:element ref="ns3:MediaServiceEventHashCode" minOccurs="0"/>
                <xsd:element ref="ns3:MediaServiceDateTaken" minOccurs="0"/>
                <xsd:element ref="ns3:MediaLengthInSeconds" minOccurs="0"/>
                <xsd:element ref="ns3:MediaServiceOCR"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d83e8cf-d6c2-40e3-872f-8f9507892be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_activity" ma:index="15" nillable="true" ma:displayName="_activity" ma:hidden="true" ma:internalName="_activity">
      <xsd:simpleType>
        <xsd:restriction base="dms:Note"/>
      </xsd:simpleType>
    </xsd:element>
    <xsd:element name="MediaServiceSystemTags" ma:index="16" nillable="true" ma:displayName="MediaServiceSystemTags" ma:hidden="true" ma:internalName="MediaServiceSystemTags" ma:readOnly="true">
      <xsd:simpleType>
        <xsd:restriction base="dms:Note"/>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DateTaken" ma:index="19" nillable="true" ma:displayName="MediaServiceDateTaken" ma:hidden="true" ma:indexed="true" ma:internalName="MediaServiceDateTake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Location" ma:index="22"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1a72ae4-b999-4270-af3b-500417b03ea1"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9d83e8cf-d6c2-40e3-872f-8f9507892beb" xsi:nil="true"/>
  </documentManagement>
</p:properties>
</file>

<file path=customXml/itemProps1.xml><?xml version="1.0" encoding="utf-8"?>
<ds:datastoreItem xmlns:ds="http://schemas.openxmlformats.org/officeDocument/2006/customXml" ds:itemID="{2736DBFB-93C5-4DFC-BC1A-4E4E9536B13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d83e8cf-d6c2-40e3-872f-8f9507892beb"/>
    <ds:schemaRef ds:uri="b1a72ae4-b999-4270-af3b-500417b03ea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67E4B12-7A8B-4CC0-AF52-68DFEC97BF84}">
  <ds:schemaRefs>
    <ds:schemaRef ds:uri="http://schemas.microsoft.com/sharepoint/v3/contenttype/forms"/>
  </ds:schemaRefs>
</ds:datastoreItem>
</file>

<file path=customXml/itemProps3.xml><?xml version="1.0" encoding="utf-8"?>
<ds:datastoreItem xmlns:ds="http://schemas.openxmlformats.org/officeDocument/2006/customXml" ds:itemID="{65AFFC10-A5AF-4D41-9657-656C033796D5}">
  <ds:schemaRefs>
    <ds:schemaRef ds:uri="http://schemas.microsoft.com/office/infopath/2007/PartnerControls"/>
    <ds:schemaRef ds:uri="http://purl.org/dc/terms/"/>
    <ds:schemaRef ds:uri="http://schemas.microsoft.com/office/2006/documentManagement/types"/>
    <ds:schemaRef ds:uri="http://www.w3.org/XML/1998/namespace"/>
    <ds:schemaRef ds:uri="http://schemas.microsoft.com/office/2006/metadata/properties"/>
    <ds:schemaRef ds:uri="http://schemas.openxmlformats.org/package/2006/metadata/core-properties"/>
    <ds:schemaRef ds:uri="http://purl.org/dc/dcmitype/"/>
    <ds:schemaRef ds:uri="b1a72ae4-b999-4270-af3b-500417b03ea1"/>
    <ds:schemaRef ds:uri="9d83e8cf-d6c2-40e3-872f-8f9507892beb"/>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
  <TotalTime>456</TotalTime>
  <Words>1179</Words>
  <Application>Microsoft Office PowerPoint</Application>
  <PresentationFormat>Widescreen</PresentationFormat>
  <Paragraphs>227</Paragraphs>
  <Slides>28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28</vt:i4>
      </vt:variant>
    </vt:vector>
  </HeadingPairs>
  <TitlesOfParts>
    <vt:vector size="34" baseType="lpstr">
      <vt:lpstr>ＭＳ Ｐゴシック</vt:lpstr>
      <vt:lpstr>Arial</vt:lpstr>
      <vt:lpstr>Calibri</vt:lpstr>
      <vt:lpstr>Calibri Light</vt:lpstr>
      <vt:lpstr>Rockwell-Bold</vt:lpstr>
      <vt:lpstr>Office Theme</vt:lpstr>
      <vt:lpstr>Helping Your Child with Maths at KS2</vt:lpstr>
      <vt:lpstr>PowerPoint Presentation</vt:lpstr>
      <vt:lpstr>PowerPoint Presentation</vt:lpstr>
      <vt:lpstr>PowerPoint Presentation</vt:lpstr>
      <vt:lpstr>Mental Maths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Helping Your Child with Maths at KS2</dc:title>
  <dc:creator>ElaineWatson</dc:creator>
  <cp:lastModifiedBy>Elizabeth Drew</cp:lastModifiedBy>
  <cp:revision>22</cp:revision>
  <dcterms:created xsi:type="dcterms:W3CDTF">2017-03-28T13:28:23Z</dcterms:created>
  <dcterms:modified xsi:type="dcterms:W3CDTF">2025-09-03T07:30:22Z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0x010100045CEA7E11284E448EA1D63875BE2807</vt:lpwstr>
  </property>
</Properties>
</file>