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8" r:id="rId3"/>
    <p:sldId id="270" r:id="rId4"/>
    <p:sldId id="257" r:id="rId5"/>
    <p:sldId id="269" r:id="rId6"/>
    <p:sldId id="258" r:id="rId7"/>
    <p:sldId id="259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757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B36DD3-23F0-4BBA-9D15-5B98D86F10B3}"/>
              </a:ext>
            </a:extLst>
          </p:cNvPr>
          <p:cNvSpPr txBox="1"/>
          <p:nvPr/>
        </p:nvSpPr>
        <p:spPr>
          <a:xfrm>
            <a:off x="471340" y="235669"/>
            <a:ext cx="807877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these sentences: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</a:t>
            </a:r>
            <a:r>
              <a:rPr lang="en-GB" sz="2500" b="1" dirty="0"/>
              <a:t>+</a:t>
            </a:r>
            <a:endParaRPr lang="en-GB" sz="2500" dirty="0"/>
          </a:p>
          <a:p>
            <a:endParaRPr lang="en-GB" dirty="0"/>
          </a:p>
          <a:p>
            <a:r>
              <a:rPr lang="en-GB" dirty="0"/>
              <a:t> 6 ones plus 2 ones =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</a:t>
            </a:r>
            <a:r>
              <a:rPr lang="en-GB" sz="2500" b="1" dirty="0"/>
              <a:t>+</a:t>
            </a:r>
          </a:p>
          <a:p>
            <a:endParaRPr lang="en-GB" dirty="0"/>
          </a:p>
          <a:p>
            <a:r>
              <a:rPr lang="en-GB" dirty="0"/>
              <a:t>6 tens plus 2 tens = </a:t>
            </a:r>
          </a:p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972F51-F77F-4B8A-99A4-6075F7C3CDB3}"/>
              </a:ext>
            </a:extLst>
          </p:cNvPr>
          <p:cNvSpPr/>
          <p:nvPr/>
        </p:nvSpPr>
        <p:spPr>
          <a:xfrm>
            <a:off x="2593942" y="1622599"/>
            <a:ext cx="443060" cy="358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875C9C-3948-48A8-82CF-D3103124674A}"/>
              </a:ext>
            </a:extLst>
          </p:cNvPr>
          <p:cNvSpPr/>
          <p:nvPr/>
        </p:nvSpPr>
        <p:spPr>
          <a:xfrm>
            <a:off x="2513814" y="3367747"/>
            <a:ext cx="443060" cy="358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987849-5D0A-48E5-AAFB-0D549C023723}"/>
              </a:ext>
            </a:extLst>
          </p:cNvPr>
          <p:cNvSpPr/>
          <p:nvPr/>
        </p:nvSpPr>
        <p:spPr>
          <a:xfrm>
            <a:off x="1734532" y="1434063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89EA1E-9FDC-4A14-9962-A8DC49265795}"/>
              </a:ext>
            </a:extLst>
          </p:cNvPr>
          <p:cNvSpPr/>
          <p:nvPr/>
        </p:nvSpPr>
        <p:spPr>
          <a:xfrm>
            <a:off x="1734532" y="1253765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E40A9F-90B9-490B-B0BE-5E272B2CDCB3}"/>
              </a:ext>
            </a:extLst>
          </p:cNvPr>
          <p:cNvSpPr/>
          <p:nvPr/>
        </p:nvSpPr>
        <p:spPr>
          <a:xfrm>
            <a:off x="744718" y="1434063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104ABE-236E-4C36-BAFC-3B4B4FB9536E}"/>
              </a:ext>
            </a:extLst>
          </p:cNvPr>
          <p:cNvSpPr/>
          <p:nvPr/>
        </p:nvSpPr>
        <p:spPr>
          <a:xfrm>
            <a:off x="744718" y="575209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BDF1564-A263-46B1-B96A-3192EB860739}"/>
              </a:ext>
            </a:extLst>
          </p:cNvPr>
          <p:cNvSpPr/>
          <p:nvPr/>
        </p:nvSpPr>
        <p:spPr>
          <a:xfrm>
            <a:off x="744718" y="743722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DA7017-0196-4D7D-A4B1-9C45CC20DD62}"/>
              </a:ext>
            </a:extLst>
          </p:cNvPr>
          <p:cNvSpPr/>
          <p:nvPr/>
        </p:nvSpPr>
        <p:spPr>
          <a:xfrm>
            <a:off x="744718" y="912235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78A918C-EEFD-4D9E-8E9C-E5A6632A112D}"/>
              </a:ext>
            </a:extLst>
          </p:cNvPr>
          <p:cNvSpPr/>
          <p:nvPr/>
        </p:nvSpPr>
        <p:spPr>
          <a:xfrm>
            <a:off x="744718" y="1096652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856D62C-37C9-478C-8BD3-3961DAA99247}"/>
              </a:ext>
            </a:extLst>
          </p:cNvPr>
          <p:cNvSpPr/>
          <p:nvPr/>
        </p:nvSpPr>
        <p:spPr>
          <a:xfrm>
            <a:off x="744718" y="1253765"/>
            <a:ext cx="75414" cy="942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480324-DAAF-41FD-8D8E-E7BDCD0AE969}"/>
              </a:ext>
            </a:extLst>
          </p:cNvPr>
          <p:cNvSpPr/>
          <p:nvPr/>
        </p:nvSpPr>
        <p:spPr>
          <a:xfrm>
            <a:off x="669304" y="3180208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160AA52-A0EC-441A-8461-CAE5AA88E3EE}"/>
              </a:ext>
            </a:extLst>
          </p:cNvPr>
          <p:cNvSpPr/>
          <p:nvPr/>
        </p:nvSpPr>
        <p:spPr>
          <a:xfrm>
            <a:off x="669304" y="2999910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E13F99-3F4A-40A8-8475-C74E55915245}"/>
              </a:ext>
            </a:extLst>
          </p:cNvPr>
          <p:cNvSpPr/>
          <p:nvPr/>
        </p:nvSpPr>
        <p:spPr>
          <a:xfrm>
            <a:off x="670876" y="2784263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07C2400-4FD1-4270-98E0-39AC4D3AC96D}"/>
              </a:ext>
            </a:extLst>
          </p:cNvPr>
          <p:cNvSpPr/>
          <p:nvPr/>
        </p:nvSpPr>
        <p:spPr>
          <a:xfrm>
            <a:off x="670876" y="2603965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57918E9-5762-4331-90D6-BEB662AECCC3}"/>
              </a:ext>
            </a:extLst>
          </p:cNvPr>
          <p:cNvSpPr/>
          <p:nvPr/>
        </p:nvSpPr>
        <p:spPr>
          <a:xfrm>
            <a:off x="670876" y="2435452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BF58DB-1541-4304-B99E-11EA0BABF016}"/>
              </a:ext>
            </a:extLst>
          </p:cNvPr>
          <p:cNvSpPr/>
          <p:nvPr/>
        </p:nvSpPr>
        <p:spPr>
          <a:xfrm>
            <a:off x="670876" y="2255154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90D103-52DD-45EF-9B69-E0AF725CBBE4}"/>
              </a:ext>
            </a:extLst>
          </p:cNvPr>
          <p:cNvSpPr/>
          <p:nvPr/>
        </p:nvSpPr>
        <p:spPr>
          <a:xfrm>
            <a:off x="1734532" y="3180208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9C37F98-A829-4500-94D4-1C1E0B8BEB1E}"/>
              </a:ext>
            </a:extLst>
          </p:cNvPr>
          <p:cNvSpPr/>
          <p:nvPr/>
        </p:nvSpPr>
        <p:spPr>
          <a:xfrm>
            <a:off x="1734532" y="2999910"/>
            <a:ext cx="75414" cy="94268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3225FDD-D903-4E02-A1B1-263DB242E515}"/>
              </a:ext>
            </a:extLst>
          </p:cNvPr>
          <p:cNvSpPr txBox="1"/>
          <p:nvPr/>
        </p:nvSpPr>
        <p:spPr>
          <a:xfrm>
            <a:off x="4788816" y="274592"/>
            <a:ext cx="388384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Notice how the answer for 6 tens plus 2 tens is ten times bigger than 6 ones plus 2 ones. </a:t>
            </a:r>
          </a:p>
          <a:p>
            <a:endParaRPr lang="en-GB" dirty="0"/>
          </a:p>
          <a:p>
            <a:r>
              <a:rPr lang="en-GB" dirty="0"/>
              <a:t>The answer for 6 hundreds plus 2 hundreds is ten times bigger than 6 tens plus 2 tens. It is one hundred times bigger than 6 + 2. </a:t>
            </a:r>
          </a:p>
          <a:p>
            <a:endParaRPr lang="en-GB" dirty="0"/>
          </a:p>
          <a:p>
            <a:r>
              <a:rPr lang="en-GB" dirty="0"/>
              <a:t>6 + 2 = 8</a:t>
            </a:r>
          </a:p>
          <a:p>
            <a:endParaRPr lang="en-GB" dirty="0"/>
          </a:p>
          <a:p>
            <a:r>
              <a:rPr lang="en-GB" dirty="0"/>
              <a:t>6</a:t>
            </a:r>
            <a:r>
              <a:rPr lang="en-GB" dirty="0">
                <a:highlight>
                  <a:srgbClr val="FFFF00"/>
                </a:highlight>
              </a:rPr>
              <a:t>0</a:t>
            </a:r>
            <a:r>
              <a:rPr lang="en-GB" dirty="0"/>
              <a:t> + 2</a:t>
            </a:r>
            <a:r>
              <a:rPr lang="en-GB" dirty="0">
                <a:highlight>
                  <a:srgbClr val="FFFF00"/>
                </a:highlight>
              </a:rPr>
              <a:t>0</a:t>
            </a:r>
            <a:r>
              <a:rPr lang="en-GB" dirty="0"/>
              <a:t> = 8</a:t>
            </a:r>
            <a:r>
              <a:rPr lang="en-GB" dirty="0">
                <a:highlight>
                  <a:srgbClr val="FFFF00"/>
                </a:highlight>
              </a:rPr>
              <a:t>0</a:t>
            </a:r>
          </a:p>
          <a:p>
            <a:endParaRPr lang="en-GB" dirty="0">
              <a:highlight>
                <a:srgbClr val="FFFF00"/>
              </a:highlight>
            </a:endParaRPr>
          </a:p>
          <a:p>
            <a:r>
              <a:rPr lang="en-GB" dirty="0"/>
              <a:t>6</a:t>
            </a:r>
            <a:r>
              <a:rPr lang="en-GB" dirty="0">
                <a:highlight>
                  <a:srgbClr val="FFFF00"/>
                </a:highlight>
              </a:rPr>
              <a:t>00</a:t>
            </a:r>
            <a:r>
              <a:rPr lang="en-GB" dirty="0"/>
              <a:t> + 2</a:t>
            </a:r>
            <a:r>
              <a:rPr lang="en-GB" dirty="0">
                <a:highlight>
                  <a:srgbClr val="FFFF00"/>
                </a:highlight>
              </a:rPr>
              <a:t>00</a:t>
            </a:r>
            <a:r>
              <a:rPr lang="en-GB" dirty="0"/>
              <a:t> = 8</a:t>
            </a:r>
            <a:r>
              <a:rPr lang="en-GB" dirty="0">
                <a:highlight>
                  <a:srgbClr val="FFFF00"/>
                </a:highlight>
              </a:rPr>
              <a:t>00</a:t>
            </a:r>
          </a:p>
          <a:p>
            <a:endParaRPr lang="en-GB" dirty="0"/>
          </a:p>
          <a:p>
            <a:r>
              <a:rPr lang="en-GB" i="1" dirty="0"/>
              <a:t>Or you could say 6 ones plus 2 ones is ten times smaller than 6 tens plus 2 tens.</a:t>
            </a:r>
          </a:p>
          <a:p>
            <a:endParaRPr lang="en-GB" i="1" dirty="0"/>
          </a:p>
          <a:p>
            <a:r>
              <a:rPr lang="en-GB" i="1" dirty="0"/>
              <a:t>6 tens plus 2 tens is ten times smaller than 6 hundred plus 2 hundred. </a:t>
            </a:r>
          </a:p>
          <a:p>
            <a:endParaRPr lang="en-GB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13FEE98-6650-4514-9F1C-5A0EBE2956AC}"/>
              </a:ext>
            </a:extLst>
          </p:cNvPr>
          <p:cNvSpPr/>
          <p:nvPr/>
        </p:nvSpPr>
        <p:spPr>
          <a:xfrm>
            <a:off x="669304" y="4171542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EC0CD6-5C6B-4694-A7D9-6165DC3A1A9E}"/>
              </a:ext>
            </a:extLst>
          </p:cNvPr>
          <p:cNvSpPr/>
          <p:nvPr/>
        </p:nvSpPr>
        <p:spPr>
          <a:xfrm>
            <a:off x="669304" y="4398974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49C02AC-BC74-4A7F-B8AD-0C8E20369D48}"/>
              </a:ext>
            </a:extLst>
          </p:cNvPr>
          <p:cNvSpPr/>
          <p:nvPr/>
        </p:nvSpPr>
        <p:spPr>
          <a:xfrm>
            <a:off x="670876" y="4587980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E2F8358-6212-4E5C-B6BC-DC6D166EF1F1}"/>
              </a:ext>
            </a:extLst>
          </p:cNvPr>
          <p:cNvSpPr/>
          <p:nvPr/>
        </p:nvSpPr>
        <p:spPr>
          <a:xfrm>
            <a:off x="669304" y="4785952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3F78B8B-5753-429D-8BDA-490D883DEE11}"/>
              </a:ext>
            </a:extLst>
          </p:cNvPr>
          <p:cNvSpPr/>
          <p:nvPr/>
        </p:nvSpPr>
        <p:spPr>
          <a:xfrm>
            <a:off x="669304" y="4996265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5515AE1-94DE-4C23-B4ED-1FBC9FFBA866}"/>
              </a:ext>
            </a:extLst>
          </p:cNvPr>
          <p:cNvSpPr/>
          <p:nvPr/>
        </p:nvSpPr>
        <p:spPr>
          <a:xfrm>
            <a:off x="669304" y="5196828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E218EFC-E108-46FD-8A14-179FF1AED3F1}"/>
              </a:ext>
            </a:extLst>
          </p:cNvPr>
          <p:cNvSpPr/>
          <p:nvPr/>
        </p:nvSpPr>
        <p:spPr>
          <a:xfrm>
            <a:off x="1734532" y="4295338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5CF92B3-406A-4496-96E7-402E11210FBD}"/>
              </a:ext>
            </a:extLst>
          </p:cNvPr>
          <p:cNvSpPr/>
          <p:nvPr/>
        </p:nvSpPr>
        <p:spPr>
          <a:xfrm>
            <a:off x="1734532" y="4476080"/>
            <a:ext cx="75414" cy="94268"/>
          </a:xfrm>
          <a:prstGeom prst="rect">
            <a:avLst/>
          </a:prstGeom>
          <a:gradFill>
            <a:gsLst>
              <a:gs pos="0">
                <a:srgbClr val="00B050"/>
              </a:gs>
              <a:gs pos="0">
                <a:srgbClr val="00B050"/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C6631B-954B-437D-BAAE-6F8ED17B093E}"/>
              </a:ext>
            </a:extLst>
          </p:cNvPr>
          <p:cNvSpPr/>
          <p:nvPr/>
        </p:nvSpPr>
        <p:spPr>
          <a:xfrm>
            <a:off x="471340" y="5456420"/>
            <a:ext cx="2930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6 hundred plus 2 hundred =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74A72B3-F4A7-4DAD-A746-62BD2EB2EA59}"/>
              </a:ext>
            </a:extLst>
          </p:cNvPr>
          <p:cNvSpPr/>
          <p:nvPr/>
        </p:nvSpPr>
        <p:spPr>
          <a:xfrm>
            <a:off x="3269530" y="5335041"/>
            <a:ext cx="443060" cy="358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2C4D57-9261-42DE-A12C-D8556F8B2193}"/>
              </a:ext>
            </a:extLst>
          </p:cNvPr>
          <p:cNvSpPr/>
          <p:nvPr/>
        </p:nvSpPr>
        <p:spPr>
          <a:xfrm>
            <a:off x="1108438" y="426144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42438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CC772-E40F-4C78-9D45-3CAF48535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Challenge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FDDDE-3284-494D-BCA7-5EB51108D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Complete these:</a:t>
            </a:r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dirty="0"/>
              <a:t>1.   3 + 4 =              2. 5 + 6 =               3. 2 + 3 =</a:t>
            </a:r>
          </a:p>
          <a:p>
            <a:pPr marL="0" indent="0">
              <a:buNone/>
            </a:pPr>
            <a:r>
              <a:rPr lang="en-GB" dirty="0"/>
              <a:t>    30 + 40 =              50 + 60 =               20 + 30 =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300 + 400 =          500 + 600 =          200 + 300 =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4. 4 – 2 =                5. 6 – 5 =              6. 7 – 3 =</a:t>
            </a:r>
          </a:p>
          <a:p>
            <a:pPr marL="0" indent="0">
              <a:buNone/>
            </a:pPr>
            <a:r>
              <a:rPr lang="en-GB" dirty="0"/>
              <a:t>  40 – 20 =                60 – 50 =              70 – 30 =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400 – 200 =           600 – 500 =         700 – 300 =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292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3 PP ws12.jpg">
            <a:extLst>
              <a:ext uri="{FF2B5EF4-FFF2-40B4-BE49-F238E27FC236}">
                <a16:creationId xmlns:a16="http://schemas.microsoft.com/office/drawing/2014/main" id="{82E716F0-900C-456E-A0AE-7134A33610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56182" y="633166"/>
            <a:ext cx="782425" cy="782425"/>
          </a:xfrm>
          <a:prstGeom prst="rect">
            <a:avLst/>
          </a:prstGeom>
        </p:spPr>
      </p:pic>
      <p:pic>
        <p:nvPicPr>
          <p:cNvPr id="5" name="Picture 4" descr="Year 3 PP ws12.jpg">
            <a:extLst>
              <a:ext uri="{FF2B5EF4-FFF2-40B4-BE49-F238E27FC236}">
                <a16:creationId xmlns:a16="http://schemas.microsoft.com/office/drawing/2014/main" id="{1910CAF6-5FC2-405A-AC14-8D695A5D7B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56181" y="1481578"/>
            <a:ext cx="782425" cy="782425"/>
          </a:xfrm>
          <a:prstGeom prst="rect">
            <a:avLst/>
          </a:prstGeom>
        </p:spPr>
      </p:pic>
      <p:pic>
        <p:nvPicPr>
          <p:cNvPr id="6" name="Picture 5" descr="Year 3 PP ws12.jpg">
            <a:extLst>
              <a:ext uri="{FF2B5EF4-FFF2-40B4-BE49-F238E27FC236}">
                <a16:creationId xmlns:a16="http://schemas.microsoft.com/office/drawing/2014/main" id="{53EB741F-C694-44A7-9C57-4233A8FD55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443872" y="633166"/>
            <a:ext cx="782425" cy="782425"/>
          </a:xfrm>
          <a:prstGeom prst="rect">
            <a:avLst/>
          </a:prstGeom>
        </p:spPr>
      </p:pic>
      <p:pic>
        <p:nvPicPr>
          <p:cNvPr id="7" name="Picture 6" descr="Year 3 PP ws12.jpg">
            <a:extLst>
              <a:ext uri="{FF2B5EF4-FFF2-40B4-BE49-F238E27FC236}">
                <a16:creationId xmlns:a16="http://schemas.microsoft.com/office/drawing/2014/main" id="{097E12F9-FD96-4215-8B46-0AAA1D6D94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348087" y="633165"/>
            <a:ext cx="782425" cy="782425"/>
          </a:xfrm>
          <a:prstGeom prst="rect">
            <a:avLst/>
          </a:prstGeom>
        </p:spPr>
      </p:pic>
      <p:pic>
        <p:nvPicPr>
          <p:cNvPr id="8" name="Picture 7" descr="Year 3 PP ws12.jpg">
            <a:extLst>
              <a:ext uri="{FF2B5EF4-FFF2-40B4-BE49-F238E27FC236}">
                <a16:creationId xmlns:a16="http://schemas.microsoft.com/office/drawing/2014/main" id="{8287C712-0FF5-4884-BA33-BA9B4D6EC7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348087" y="1547566"/>
            <a:ext cx="782425" cy="782425"/>
          </a:xfrm>
          <a:prstGeom prst="rect">
            <a:avLst/>
          </a:prstGeom>
        </p:spPr>
      </p:pic>
      <p:pic>
        <p:nvPicPr>
          <p:cNvPr id="9" name="Picture 8" descr="Year 3 PP ws12.jpg">
            <a:extLst>
              <a:ext uri="{FF2B5EF4-FFF2-40B4-BE49-F238E27FC236}">
                <a16:creationId xmlns:a16="http://schemas.microsoft.com/office/drawing/2014/main" id="{703B25F1-53DF-434A-B46C-BFBEA72610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4180787" y="1145354"/>
            <a:ext cx="782425" cy="782425"/>
          </a:xfrm>
          <a:prstGeom prst="rect">
            <a:avLst/>
          </a:prstGeom>
        </p:spPr>
      </p:pic>
      <p:pic>
        <p:nvPicPr>
          <p:cNvPr id="10" name="Picture 9" descr="Year 3 PP ws12.jpg">
            <a:extLst>
              <a:ext uri="{FF2B5EF4-FFF2-40B4-BE49-F238E27FC236}">
                <a16:creationId xmlns:a16="http://schemas.microsoft.com/office/drawing/2014/main" id="{99616CA2-4A5B-4EF9-A874-6B55BC0357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068478" y="1547566"/>
            <a:ext cx="782425" cy="782425"/>
          </a:xfrm>
          <a:prstGeom prst="rect">
            <a:avLst/>
          </a:prstGeom>
        </p:spPr>
      </p:pic>
      <p:pic>
        <p:nvPicPr>
          <p:cNvPr id="11" name="Picture 10" descr="Year 3 PP ws12.jpg">
            <a:extLst>
              <a:ext uri="{FF2B5EF4-FFF2-40B4-BE49-F238E27FC236}">
                <a16:creationId xmlns:a16="http://schemas.microsoft.com/office/drawing/2014/main" id="{24B1108B-79D8-45D8-8036-EC9601D197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5068477" y="639449"/>
            <a:ext cx="782425" cy="7824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4FE913B-5F6D-4068-899C-7D0E8708764D}"/>
              </a:ext>
            </a:extLst>
          </p:cNvPr>
          <p:cNvSpPr txBox="1"/>
          <p:nvPr/>
        </p:nvSpPr>
        <p:spPr>
          <a:xfrm>
            <a:off x="2432115" y="1024377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+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35A202-0330-411B-AA84-E0ED89A295F4}"/>
              </a:ext>
            </a:extLst>
          </p:cNvPr>
          <p:cNvSpPr txBox="1"/>
          <p:nvPr/>
        </p:nvSpPr>
        <p:spPr>
          <a:xfrm>
            <a:off x="6083431" y="907758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=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5E638A-0DE9-4FC9-AF1C-C6F1EEC1030F}"/>
              </a:ext>
            </a:extLst>
          </p:cNvPr>
          <p:cNvSpPr txBox="1"/>
          <p:nvPr/>
        </p:nvSpPr>
        <p:spPr>
          <a:xfrm>
            <a:off x="2432114" y="2921168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+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E1BB9E-E604-4361-BC50-74B33AB7EA46}"/>
              </a:ext>
            </a:extLst>
          </p:cNvPr>
          <p:cNvSpPr txBox="1"/>
          <p:nvPr/>
        </p:nvSpPr>
        <p:spPr>
          <a:xfrm>
            <a:off x="3060572" y="4894584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+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E87951-A8E4-4738-876F-C4F8DB231F8D}"/>
              </a:ext>
            </a:extLst>
          </p:cNvPr>
          <p:cNvSpPr txBox="1"/>
          <p:nvPr/>
        </p:nvSpPr>
        <p:spPr>
          <a:xfrm>
            <a:off x="6083430" y="2921168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=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B5C0CE-8E53-437F-898C-F80044408407}"/>
              </a:ext>
            </a:extLst>
          </p:cNvPr>
          <p:cNvSpPr txBox="1"/>
          <p:nvPr/>
        </p:nvSpPr>
        <p:spPr>
          <a:xfrm>
            <a:off x="6083429" y="4919217"/>
            <a:ext cx="73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=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3F788CF-E0F8-4EF1-9483-EC3F53CBA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54" y="2921168"/>
            <a:ext cx="786452" cy="780356"/>
          </a:xfrm>
          <a:prstGeom prst="rect">
            <a:avLst/>
          </a:prstGeom>
        </p:spPr>
      </p:pic>
      <p:pic>
        <p:nvPicPr>
          <p:cNvPr id="19" name="Picture 18" descr="Year 3 PP ws12.jpg">
            <a:extLst>
              <a:ext uri="{FF2B5EF4-FFF2-40B4-BE49-F238E27FC236}">
                <a16:creationId xmlns:a16="http://schemas.microsoft.com/office/drawing/2014/main" id="{F29251B1-D1F4-45F6-A435-AB51773720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103721" y="5934881"/>
            <a:ext cx="782425" cy="782425"/>
          </a:xfrm>
          <a:prstGeom prst="rect">
            <a:avLst/>
          </a:prstGeom>
        </p:spPr>
      </p:pic>
      <p:pic>
        <p:nvPicPr>
          <p:cNvPr id="20" name="Picture 19" descr="Year 3 PP ws12.jpg">
            <a:extLst>
              <a:ext uri="{FF2B5EF4-FFF2-40B4-BE49-F238E27FC236}">
                <a16:creationId xmlns:a16="http://schemas.microsoft.com/office/drawing/2014/main" id="{EF240B24-F03A-4965-A40B-44724C9144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34098" y="5910247"/>
            <a:ext cx="782425" cy="782425"/>
          </a:xfrm>
          <a:prstGeom prst="rect">
            <a:avLst/>
          </a:prstGeom>
        </p:spPr>
      </p:pic>
      <p:pic>
        <p:nvPicPr>
          <p:cNvPr id="21" name="Picture 20" descr="Year 3 PP ws12.jpg">
            <a:extLst>
              <a:ext uri="{FF2B5EF4-FFF2-40B4-BE49-F238E27FC236}">
                <a16:creationId xmlns:a16="http://schemas.microsoft.com/office/drawing/2014/main" id="{C4F18DF6-E438-42A1-8B1F-98C7FFE2A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099793" y="4919218"/>
            <a:ext cx="782425" cy="782425"/>
          </a:xfrm>
          <a:prstGeom prst="rect">
            <a:avLst/>
          </a:prstGeom>
        </p:spPr>
      </p:pic>
      <p:pic>
        <p:nvPicPr>
          <p:cNvPr id="22" name="Picture 21" descr="Year 3 PP ws12.jpg">
            <a:extLst>
              <a:ext uri="{FF2B5EF4-FFF2-40B4-BE49-F238E27FC236}">
                <a16:creationId xmlns:a16="http://schemas.microsoft.com/office/drawing/2014/main" id="{D0BF57DE-E2D0-4D29-AECE-8D3E87407F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34098" y="4919218"/>
            <a:ext cx="782425" cy="782425"/>
          </a:xfrm>
          <a:prstGeom prst="rect">
            <a:avLst/>
          </a:prstGeom>
        </p:spPr>
      </p:pic>
      <p:pic>
        <p:nvPicPr>
          <p:cNvPr id="23" name="Picture 22" descr="Year 3 PP ws12.jpg">
            <a:extLst>
              <a:ext uri="{FF2B5EF4-FFF2-40B4-BE49-F238E27FC236}">
                <a16:creationId xmlns:a16="http://schemas.microsoft.com/office/drawing/2014/main" id="{154B4883-C2E2-46B6-A4F3-9C32F86F6E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4232633" y="3037785"/>
            <a:ext cx="782425" cy="782425"/>
          </a:xfrm>
          <a:prstGeom prst="rect">
            <a:avLst/>
          </a:prstGeom>
        </p:spPr>
      </p:pic>
      <p:pic>
        <p:nvPicPr>
          <p:cNvPr id="24" name="Picture 23" descr="Year 3 PP ws12.jpg">
            <a:extLst>
              <a:ext uri="{FF2B5EF4-FFF2-40B4-BE49-F238E27FC236}">
                <a16:creationId xmlns:a16="http://schemas.microsoft.com/office/drawing/2014/main" id="{A6044D60-CDA0-4C87-8382-DF7771E9B8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322948" y="3037786"/>
            <a:ext cx="782425" cy="782425"/>
          </a:xfrm>
          <a:prstGeom prst="rect">
            <a:avLst/>
          </a:prstGeom>
        </p:spPr>
      </p:pic>
      <p:pic>
        <p:nvPicPr>
          <p:cNvPr id="25" name="Picture 24" descr="Year 3 PP ws12.jpg">
            <a:extLst>
              <a:ext uri="{FF2B5EF4-FFF2-40B4-BE49-F238E27FC236}">
                <a16:creationId xmlns:a16="http://schemas.microsoft.com/office/drawing/2014/main" id="{E6208C19-8546-4B35-B3BC-4DCEEA60D1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393595" y="3707877"/>
            <a:ext cx="782425" cy="782425"/>
          </a:xfrm>
          <a:prstGeom prst="rect">
            <a:avLst/>
          </a:prstGeom>
        </p:spPr>
      </p:pic>
      <p:pic>
        <p:nvPicPr>
          <p:cNvPr id="26" name="Picture 25" descr="Year 3 PP ws12.jpg">
            <a:extLst>
              <a:ext uri="{FF2B5EF4-FFF2-40B4-BE49-F238E27FC236}">
                <a16:creationId xmlns:a16="http://schemas.microsoft.com/office/drawing/2014/main" id="{64754226-8D2A-47F3-A08A-3B6C1DECE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0902" y="4920390"/>
            <a:ext cx="782425" cy="782425"/>
          </a:xfrm>
          <a:prstGeom prst="rect">
            <a:avLst/>
          </a:prstGeom>
        </p:spPr>
      </p:pic>
      <p:pic>
        <p:nvPicPr>
          <p:cNvPr id="27" name="Picture 26" descr="Year 3 PP ws12.jpg">
            <a:extLst>
              <a:ext uri="{FF2B5EF4-FFF2-40B4-BE49-F238E27FC236}">
                <a16:creationId xmlns:a16="http://schemas.microsoft.com/office/drawing/2014/main" id="{C35F7242-0B20-4674-BC02-9CD54792B9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0901" y="5934881"/>
            <a:ext cx="782425" cy="782425"/>
          </a:xfrm>
          <a:prstGeom prst="rect">
            <a:avLst/>
          </a:prstGeom>
        </p:spPr>
      </p:pic>
      <p:pic>
        <p:nvPicPr>
          <p:cNvPr id="28" name="Picture 27" descr="Year 3 PP ws12.jpg">
            <a:extLst>
              <a:ext uri="{FF2B5EF4-FFF2-40B4-BE49-F238E27FC236}">
                <a16:creationId xmlns:a16="http://schemas.microsoft.com/office/drawing/2014/main" id="{EB7F2FBC-DC3F-4FBE-906F-C3AF533E96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29637" y="4891440"/>
            <a:ext cx="782425" cy="782425"/>
          </a:xfrm>
          <a:prstGeom prst="rect">
            <a:avLst/>
          </a:prstGeom>
        </p:spPr>
      </p:pic>
      <p:pic>
        <p:nvPicPr>
          <p:cNvPr id="29" name="Picture 28" descr="Year 3 PP ws12.jpg">
            <a:extLst>
              <a:ext uri="{FF2B5EF4-FFF2-40B4-BE49-F238E27FC236}">
                <a16:creationId xmlns:a16="http://schemas.microsoft.com/office/drawing/2014/main" id="{689844B2-5C19-4F89-B09F-A18CAACC28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41420" y="5910247"/>
            <a:ext cx="782425" cy="78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373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38"/>
          <a:stretch/>
        </p:blipFill>
        <p:spPr>
          <a:xfrm>
            <a:off x="0" y="0"/>
            <a:ext cx="9144000" cy="3638746"/>
          </a:xfrm>
          <a:prstGeom prst="rect">
            <a:avLst/>
          </a:prstGeom>
        </p:spPr>
      </p:pic>
      <p:pic>
        <p:nvPicPr>
          <p:cNvPr id="3" name="Picture 2" descr="Year 3 PP ws12.jpg">
            <a:extLst>
              <a:ext uri="{FF2B5EF4-FFF2-40B4-BE49-F238E27FC236}">
                <a16:creationId xmlns:a16="http://schemas.microsoft.com/office/drawing/2014/main" id="{A4D05085-037E-4215-A3CE-6FBE6E2DD9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168923" y="4842233"/>
            <a:ext cx="782425" cy="782425"/>
          </a:xfrm>
          <a:prstGeom prst="rect">
            <a:avLst/>
          </a:prstGeom>
        </p:spPr>
      </p:pic>
      <p:pic>
        <p:nvPicPr>
          <p:cNvPr id="4" name="Picture 3" descr="Year 3 PP ws12.jpg">
            <a:extLst>
              <a:ext uri="{FF2B5EF4-FFF2-40B4-BE49-F238E27FC236}">
                <a16:creationId xmlns:a16="http://schemas.microsoft.com/office/drawing/2014/main" id="{47319DAE-2A49-4229-8CF2-96ABBE9B09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5617" y="4842232"/>
            <a:ext cx="782425" cy="782425"/>
          </a:xfrm>
          <a:prstGeom prst="rect">
            <a:avLst/>
          </a:prstGeom>
        </p:spPr>
      </p:pic>
      <p:pic>
        <p:nvPicPr>
          <p:cNvPr id="6" name="Picture 5" descr="Year 3 PP ws12.jpg">
            <a:extLst>
              <a:ext uri="{FF2B5EF4-FFF2-40B4-BE49-F238E27FC236}">
                <a16:creationId xmlns:a16="http://schemas.microsoft.com/office/drawing/2014/main" id="{FFBDE372-2D04-41CD-B2F9-0B7E9A10CD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4774679" y="4842233"/>
            <a:ext cx="782425" cy="782425"/>
          </a:xfrm>
          <a:prstGeom prst="rect">
            <a:avLst/>
          </a:prstGeom>
        </p:spPr>
      </p:pic>
      <p:pic>
        <p:nvPicPr>
          <p:cNvPr id="7" name="Picture 6" descr="Year 3 PP ws12.jpg">
            <a:extLst>
              <a:ext uri="{FF2B5EF4-FFF2-40B4-BE49-F238E27FC236}">
                <a16:creationId xmlns:a16="http://schemas.microsoft.com/office/drawing/2014/main" id="{0F31A549-73E8-4E5A-9655-0A1CAC0739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64992" y="5729924"/>
            <a:ext cx="782425" cy="782425"/>
          </a:xfrm>
          <a:prstGeom prst="rect">
            <a:avLst/>
          </a:prstGeom>
        </p:spPr>
      </p:pic>
      <p:pic>
        <p:nvPicPr>
          <p:cNvPr id="8" name="Picture 7" descr="Year 3 PP ws12.jpg">
            <a:extLst>
              <a:ext uri="{FF2B5EF4-FFF2-40B4-BE49-F238E27FC236}">
                <a16:creationId xmlns:a16="http://schemas.microsoft.com/office/drawing/2014/main" id="{2BEA4119-63F6-4F9E-95FC-1A5837A36F2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3864992" y="4842233"/>
            <a:ext cx="782425" cy="782425"/>
          </a:xfrm>
          <a:prstGeom prst="rect">
            <a:avLst/>
          </a:prstGeom>
        </p:spPr>
      </p:pic>
      <p:pic>
        <p:nvPicPr>
          <p:cNvPr id="9" name="Picture 8" descr="Year 3 PP ws12.jpg">
            <a:extLst>
              <a:ext uri="{FF2B5EF4-FFF2-40B4-BE49-F238E27FC236}">
                <a16:creationId xmlns:a16="http://schemas.microsoft.com/office/drawing/2014/main" id="{C9C7D092-A9D7-476F-AD53-CEF5DB48CE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955304" y="5729924"/>
            <a:ext cx="782425" cy="782425"/>
          </a:xfrm>
          <a:prstGeom prst="rect">
            <a:avLst/>
          </a:prstGeom>
        </p:spPr>
      </p:pic>
      <p:pic>
        <p:nvPicPr>
          <p:cNvPr id="10" name="Picture 9" descr="Year 3 PP ws12.jpg">
            <a:extLst>
              <a:ext uri="{FF2B5EF4-FFF2-40B4-BE49-F238E27FC236}">
                <a16:creationId xmlns:a16="http://schemas.microsoft.com/office/drawing/2014/main" id="{0219D987-1CAC-4C2C-A168-4E67EFF681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045616" y="5729924"/>
            <a:ext cx="782425" cy="782425"/>
          </a:xfrm>
          <a:prstGeom prst="rect">
            <a:avLst/>
          </a:prstGeom>
        </p:spPr>
      </p:pic>
      <p:pic>
        <p:nvPicPr>
          <p:cNvPr id="11" name="Picture 10" descr="Year 3 PP ws12.jpg">
            <a:extLst>
              <a:ext uri="{FF2B5EF4-FFF2-40B4-BE49-F238E27FC236}">
                <a16:creationId xmlns:a16="http://schemas.microsoft.com/office/drawing/2014/main" id="{9D9416BA-B18B-49F1-B130-F9EC822550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1168923" y="5729924"/>
            <a:ext cx="782425" cy="782425"/>
          </a:xfrm>
          <a:prstGeom prst="rect">
            <a:avLst/>
          </a:prstGeom>
        </p:spPr>
      </p:pic>
      <p:pic>
        <p:nvPicPr>
          <p:cNvPr id="12" name="Picture 11" descr="Year 3 PP ws12.jpg">
            <a:extLst>
              <a:ext uri="{FF2B5EF4-FFF2-40B4-BE49-F238E27FC236}">
                <a16:creationId xmlns:a16="http://schemas.microsoft.com/office/drawing/2014/main" id="{394C54BC-373D-47B6-8623-089C50B662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2" t="19541" r="75052" b="68356"/>
          <a:stretch/>
        </p:blipFill>
        <p:spPr>
          <a:xfrm>
            <a:off x="2955304" y="4842231"/>
            <a:ext cx="782425" cy="7824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3D6770-7A17-43B9-BBA7-4462E62210C1}"/>
              </a:ext>
            </a:extLst>
          </p:cNvPr>
          <p:cNvSpPr txBox="1"/>
          <p:nvPr/>
        </p:nvSpPr>
        <p:spPr>
          <a:xfrm>
            <a:off x="895546" y="3742441"/>
            <a:ext cx="6004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Calculate 400 minus 300</a:t>
            </a:r>
          </a:p>
          <a:p>
            <a:endParaRPr lang="en-GB" dirty="0"/>
          </a:p>
          <a:p>
            <a:r>
              <a:rPr lang="en-GB" dirty="0"/>
              <a:t>                 400 – 300 =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AF37C9-406B-4D57-8886-7B022BBDEDBD}"/>
              </a:ext>
            </a:extLst>
          </p:cNvPr>
          <p:cNvSpPr/>
          <p:nvPr/>
        </p:nvSpPr>
        <p:spPr>
          <a:xfrm>
            <a:off x="3026004" y="4081806"/>
            <a:ext cx="1046375" cy="5839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4CE6F5-148F-4FD7-8F37-CC1BA2F4FF5D}"/>
              </a:ext>
            </a:extLst>
          </p:cNvPr>
          <p:cNvSpPr txBox="1">
            <a:spLocks/>
          </p:cNvSpPr>
          <p:nvPr/>
        </p:nvSpPr>
        <p:spPr>
          <a:xfrm>
            <a:off x="551468" y="64197"/>
            <a:ext cx="8229600" cy="800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/>
              <a:t>Challenge 2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FBBC411-1A2C-4539-AA97-2C41A9C48AEA}"/>
              </a:ext>
            </a:extLst>
          </p:cNvPr>
          <p:cNvSpPr txBox="1">
            <a:spLocks/>
          </p:cNvSpPr>
          <p:nvPr/>
        </p:nvSpPr>
        <p:spPr>
          <a:xfrm>
            <a:off x="457200" y="150593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 descr="Year 3 PP ws16.jpg">
            <a:extLst>
              <a:ext uri="{FF2B5EF4-FFF2-40B4-BE49-F238E27FC236}">
                <a16:creationId xmlns:a16="http://schemas.microsoft.com/office/drawing/2014/main" id="{BCC5B185-CDFB-4400-A327-D908147CD1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7" t="16915" r="19692" b="61466"/>
          <a:stretch/>
        </p:blipFill>
        <p:spPr>
          <a:xfrm>
            <a:off x="4854804" y="864215"/>
            <a:ext cx="3172120" cy="139752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A3BA90-724E-4AF9-A6FB-71DF92E3E6B0}"/>
              </a:ext>
            </a:extLst>
          </p:cNvPr>
          <p:cNvSpPr txBox="1"/>
          <p:nvPr/>
        </p:nvSpPr>
        <p:spPr>
          <a:xfrm>
            <a:off x="362932" y="1045681"/>
            <a:ext cx="4209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Katie has 2 packs of pencils. Each pack has 100 pencils in. She adds another 2 packs of pencils. How many pencils does she have?</a:t>
            </a:r>
          </a:p>
        </p:txBody>
      </p:sp>
      <p:pic>
        <p:nvPicPr>
          <p:cNvPr id="8" name="Picture 7" descr="Year 3 PP ws16.jpg">
            <a:extLst>
              <a:ext uri="{FF2B5EF4-FFF2-40B4-BE49-F238E27FC236}">
                <a16:creationId xmlns:a16="http://schemas.microsoft.com/office/drawing/2014/main" id="{8A96A234-5514-485F-9364-2567D28A2E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7" t="16915" r="45414" b="61466"/>
          <a:stretch/>
        </p:blipFill>
        <p:spPr>
          <a:xfrm>
            <a:off x="4854804" y="2721990"/>
            <a:ext cx="820132" cy="13975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7F0B200-550F-4FBE-A31A-3BBC1D6EB136}"/>
              </a:ext>
            </a:extLst>
          </p:cNvPr>
          <p:cNvSpPr txBox="1"/>
          <p:nvPr/>
        </p:nvSpPr>
        <p:spPr>
          <a:xfrm>
            <a:off x="362932" y="2959087"/>
            <a:ext cx="4209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One pack has 100 pencils. I would like to buy another 4 packs. How many pencils will I have?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5B26A0-7097-439C-BA84-18C87AD8F440}"/>
              </a:ext>
            </a:extLst>
          </p:cNvPr>
          <p:cNvSpPr txBox="1"/>
          <p:nvPr/>
        </p:nvSpPr>
        <p:spPr>
          <a:xfrm>
            <a:off x="362932" y="4648291"/>
            <a:ext cx="4209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John had 6 packs of pencils. Each pack has 100 pencils in. He gives Mary 3 packs. How many pencils does he have left?</a:t>
            </a:r>
          </a:p>
        </p:txBody>
      </p:sp>
      <p:pic>
        <p:nvPicPr>
          <p:cNvPr id="11" name="Picture 10" descr="Year 3 PP ws16.jpg">
            <a:extLst>
              <a:ext uri="{FF2B5EF4-FFF2-40B4-BE49-F238E27FC236}">
                <a16:creationId xmlns:a16="http://schemas.microsoft.com/office/drawing/2014/main" id="{68571DB2-8193-428E-ABE2-F495A647FA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7" t="16915" r="45414" b="61466"/>
          <a:stretch/>
        </p:blipFill>
        <p:spPr>
          <a:xfrm>
            <a:off x="4762107" y="4495801"/>
            <a:ext cx="820132" cy="1397524"/>
          </a:xfrm>
          <a:prstGeom prst="rect">
            <a:avLst/>
          </a:prstGeom>
        </p:spPr>
      </p:pic>
      <p:pic>
        <p:nvPicPr>
          <p:cNvPr id="12" name="Picture 11" descr="Year 3 PP ws16.jpg">
            <a:extLst>
              <a:ext uri="{FF2B5EF4-FFF2-40B4-BE49-F238E27FC236}">
                <a16:creationId xmlns:a16="http://schemas.microsoft.com/office/drawing/2014/main" id="{D9323333-2846-492D-BB36-B2E9CCE089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7" t="16915" r="45414" b="61466"/>
          <a:stretch/>
        </p:blipFill>
        <p:spPr>
          <a:xfrm>
            <a:off x="5607377" y="4495801"/>
            <a:ext cx="820132" cy="1397524"/>
          </a:xfrm>
          <a:prstGeom prst="rect">
            <a:avLst/>
          </a:prstGeom>
        </p:spPr>
      </p:pic>
      <p:pic>
        <p:nvPicPr>
          <p:cNvPr id="13" name="Picture 12" descr="Year 3 PP ws16.jpg">
            <a:extLst>
              <a:ext uri="{FF2B5EF4-FFF2-40B4-BE49-F238E27FC236}">
                <a16:creationId xmlns:a16="http://schemas.microsoft.com/office/drawing/2014/main" id="{DBE55EE0-C98F-417F-B180-2FC176F3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7" t="16915" r="45414" b="61466"/>
          <a:stretch/>
        </p:blipFill>
        <p:spPr>
          <a:xfrm>
            <a:off x="6521777" y="4495801"/>
            <a:ext cx="820132" cy="139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B177CEE-822E-4424-9637-0A05947F46B6}"/>
              </a:ext>
            </a:extLst>
          </p:cNvPr>
          <p:cNvSpPr txBox="1">
            <a:spLocks/>
          </p:cNvSpPr>
          <p:nvPr/>
        </p:nvSpPr>
        <p:spPr>
          <a:xfrm>
            <a:off x="551468" y="64197"/>
            <a:ext cx="8229600" cy="800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/>
              <a:t>Challenge 3</a:t>
            </a:r>
            <a:endParaRPr lang="en-GB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0B271A-D152-40D3-9310-43A2151BFE1E}"/>
              </a:ext>
            </a:extLst>
          </p:cNvPr>
          <p:cNvSpPr txBox="1"/>
          <p:nvPr/>
        </p:nvSpPr>
        <p:spPr>
          <a:xfrm>
            <a:off x="451689" y="1084082"/>
            <a:ext cx="824062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GB" sz="2600" dirty="0"/>
              <a:t>100 + 200 =                         b) 300 + 200 =</a:t>
            </a:r>
          </a:p>
          <a:p>
            <a:pPr marL="514350" indent="-514350">
              <a:buAutoNum type="alphaLcParenR"/>
            </a:pPr>
            <a:endParaRPr lang="en-GB" sz="2600" dirty="0"/>
          </a:p>
          <a:p>
            <a:r>
              <a:rPr lang="en-GB" sz="2600" dirty="0"/>
              <a:t>c) 500 – 100 =                            d) 400 – 200 =</a:t>
            </a:r>
          </a:p>
          <a:p>
            <a:endParaRPr lang="en-GB" sz="2600" dirty="0"/>
          </a:p>
          <a:p>
            <a:r>
              <a:rPr lang="en-GB" sz="2600" dirty="0"/>
              <a:t>e) 600 + 200 =                            f) 100 – 100 =</a:t>
            </a:r>
          </a:p>
          <a:p>
            <a:endParaRPr lang="en-GB" sz="2600" dirty="0"/>
          </a:p>
          <a:p>
            <a:r>
              <a:rPr lang="en-GB" sz="2600" dirty="0">
                <a:solidFill>
                  <a:srgbClr val="FF0000"/>
                </a:solidFill>
              </a:rPr>
              <a:t>g) 100 + 200 + 100 =                 h) 200 + 200 + 100 =</a:t>
            </a:r>
          </a:p>
          <a:p>
            <a:endParaRPr lang="en-GB" sz="2600" dirty="0">
              <a:solidFill>
                <a:srgbClr val="FF0000"/>
              </a:solidFill>
            </a:endParaRPr>
          </a:p>
          <a:p>
            <a:r>
              <a:rPr lang="en-GB" sz="2600" dirty="0" err="1">
                <a:solidFill>
                  <a:srgbClr val="FF0000"/>
                </a:solidFill>
              </a:rPr>
              <a:t>i</a:t>
            </a:r>
            <a:r>
              <a:rPr lang="en-GB" sz="2600">
                <a:solidFill>
                  <a:srgbClr val="FF0000"/>
                </a:solidFill>
              </a:rPr>
              <a:t>) 100 + 300 + 100 =                  j) 400 + 200 + 100 =</a:t>
            </a:r>
            <a:endParaRPr lang="en-GB" sz="2600" dirty="0">
              <a:solidFill>
                <a:srgbClr val="FF0000"/>
              </a:solidFill>
            </a:endParaRPr>
          </a:p>
          <a:p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385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Challenge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 e</cp:lastModifiedBy>
  <cp:revision>34</cp:revision>
  <dcterms:created xsi:type="dcterms:W3CDTF">2019-07-05T11:02:13Z</dcterms:created>
  <dcterms:modified xsi:type="dcterms:W3CDTF">2020-04-19T15:12:44Z</dcterms:modified>
</cp:coreProperties>
</file>